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sldIdLst>
    <p:sldId id="256" r:id="rId2"/>
    <p:sldId id="257" r:id="rId3"/>
    <p:sldId id="259" r:id="rId4"/>
    <p:sldId id="261" r:id="rId5"/>
    <p:sldId id="258" r:id="rId6"/>
    <p:sldId id="308" r:id="rId7"/>
    <p:sldId id="262" r:id="rId8"/>
    <p:sldId id="290" r:id="rId9"/>
    <p:sldId id="294" r:id="rId10"/>
    <p:sldId id="295" r:id="rId11"/>
    <p:sldId id="293" r:id="rId12"/>
    <p:sldId id="309" r:id="rId13"/>
    <p:sldId id="274" r:id="rId14"/>
    <p:sldId id="291" r:id="rId15"/>
    <p:sldId id="298" r:id="rId16"/>
    <p:sldId id="296" r:id="rId17"/>
    <p:sldId id="310" r:id="rId18"/>
    <p:sldId id="275" r:id="rId19"/>
    <p:sldId id="299" r:id="rId20"/>
    <p:sldId id="300" r:id="rId21"/>
    <p:sldId id="301" r:id="rId22"/>
    <p:sldId id="302" r:id="rId23"/>
    <p:sldId id="303" r:id="rId24"/>
    <p:sldId id="306" r:id="rId25"/>
    <p:sldId id="304" r:id="rId26"/>
    <p:sldId id="305" r:id="rId27"/>
    <p:sldId id="307" r:id="rId28"/>
    <p:sldId id="313" r:id="rId29"/>
    <p:sldId id="316" r:id="rId30"/>
    <p:sldId id="314" r:id="rId31"/>
    <p:sldId id="315" r:id="rId32"/>
    <p:sldId id="276" r:id="rId33"/>
    <p:sldId id="317" r:id="rId34"/>
    <p:sldId id="318" r:id="rId35"/>
    <p:sldId id="311"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A1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3" autoAdjust="0"/>
    <p:restoredTop sz="94660" autoAdjust="0"/>
  </p:normalViewPr>
  <p:slideViewPr>
    <p:cSldViewPr snapToGrid="0">
      <p:cViewPr>
        <p:scale>
          <a:sx n="50" d="100"/>
          <a:sy n="50" d="100"/>
        </p:scale>
        <p:origin x="-1446" y="-606"/>
      </p:cViewPr>
      <p:guideLst>
        <p:guide orient="horz" pos="2160"/>
        <p:guide pos="3840"/>
      </p:guideLst>
    </p:cSldViewPr>
  </p:slideViewPr>
  <p:outlineViewPr>
    <p:cViewPr>
      <p:scale>
        <a:sx n="33" d="100"/>
        <a:sy n="33" d="100"/>
      </p:scale>
      <p:origin x="0" y="198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6CE94E-E714-41F2-A720-E8B7468427C1}" type="datetimeFigureOut">
              <a:rPr lang="cs-CZ" smtClean="0"/>
              <a:t>8.10.2016</a:t>
            </a:fld>
            <a:endParaRPr lang="cs-CZ"/>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41EC31-AA7F-4371-9811-4218EEBFDE3E}" type="slidenum">
              <a:rPr lang="cs-CZ" smtClean="0"/>
              <a:t>‹#›</a:t>
            </a:fld>
            <a:endParaRPr lang="cs-CZ"/>
          </a:p>
        </p:txBody>
      </p:sp>
    </p:spTree>
    <p:extLst>
      <p:ext uri="{BB962C8B-B14F-4D97-AF65-F5344CB8AC3E}">
        <p14:creationId xmlns:p14="http://schemas.microsoft.com/office/powerpoint/2010/main" val="310852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accuracy levels of manual determination with a caliper is 2040 </a:t>
            </a:r>
            <a:r>
              <a:rPr lang="en-US" dirty="0" err="1" smtClean="0"/>
              <a:t>ms.</a:t>
            </a:r>
            <a:r>
              <a:rPr lang="en-US" dirty="0" smtClean="0"/>
              <a:t> A standard 12-lead ECG tracing at 25 mm/s paper speed at 10 mm/mV amplitude is generally adequate for accurate measurement of QT-interval duration. Higher speeds (e.g., 50 mm/sec) may lead to distortion of low-amplitude waves such as U waves. The QT interval should be determined as a mean value derived from at least 35 cardiac cycles (heartbeats), and is measured from the beginning of the earliest onset of the QRS complex to the end of the T wave. The QT measurement should be made in leads II and V5 or V6, with the longest value being used. The main difficulty lies in identifying correctly the point where the descending limb of the T wave intersects the isoelectric line, particularly when there are T and U waves that are close together. We identify the end of the T wave when its descending limb returns to the TP baseline when it is not followed by a U wave (Fig. 1A) or if it is distinct from the following U wave (Fig. 1B). When T-wave deflections of equal or near-equal amplitude result in a biphasic T wave, the QT interval is measured to the time of final return to baseline (Fig. 1C). If a second low-amplitude repolarization wave interrupts the terminal portion of the T wave (Fig. 1D), it is difficult to determine whether the second deflection is a biphasic T wave or an early-occurring U wave. In such cases, it is best to record both the QT interval (T-wave offset measured as the nadir between the T and U wave) and the QTU interval (repolarization offset measured at the end of the second wave). In general, biphasic T waves are frequently present in multiple leads, whereas discrete and separate low-amplitude U waves are best seen in the lateral precordial leads. The end of the U wave is defined as the intersection point of the descending limb of the U wave and the isoelectric baseline. This method reflects accurately the real duration of ventricular repolarization, but it introduces a large degree of subjectivity, particularly when biphasic T waves are present or when large U waves interrupt the return of the T wave to the baseline. The method can be effectively applied for manual measurements, but is less suitable for computer analysis because it requires the definition of a given threshold for the amplitude below which T or U wave potentials return to baseline.</a:t>
            </a:r>
            <a:endParaRPr lang="cs-CZ" dirty="0"/>
          </a:p>
        </p:txBody>
      </p:sp>
      <p:sp>
        <p:nvSpPr>
          <p:cNvPr id="4" name="Slide Number Placeholder 3"/>
          <p:cNvSpPr>
            <a:spLocks noGrp="1"/>
          </p:cNvSpPr>
          <p:nvPr>
            <p:ph type="sldNum" sz="quarter" idx="10"/>
          </p:nvPr>
        </p:nvSpPr>
        <p:spPr/>
        <p:txBody>
          <a:bodyPr/>
          <a:lstStyle/>
          <a:p>
            <a:fld id="{A241EC31-AA7F-4371-9811-4218EEBFDE3E}" type="slidenum">
              <a:rPr lang="cs-CZ" smtClean="0"/>
              <a:t>24</a:t>
            </a:fld>
            <a:endParaRPr lang="cs-CZ"/>
          </a:p>
        </p:txBody>
      </p:sp>
    </p:spTree>
    <p:extLst>
      <p:ext uri="{BB962C8B-B14F-4D97-AF65-F5344CB8AC3E}">
        <p14:creationId xmlns:p14="http://schemas.microsoft.com/office/powerpoint/2010/main" val="12351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cs-CZ" smtClean="0"/>
              <a:t>Kliknutím lze upravit styl.</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cs-CZ" smtClean="0"/>
              <a:t>Kliknutím lze upravit styl.</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cs-CZ" smtClean="0"/>
              <a:t>Kliknutím lze upravit styl.</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Upravte styly předlohy textu.</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cs-CZ" smtClean="0"/>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cs-CZ" smtClean="0"/>
              <a:t>Kliknutím lze upravit styl.</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cs-CZ" smtClean="0"/>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cs-CZ" smtClean="0"/>
              <a:t>Kliknutím lze upravit styl.</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cs-CZ" smtClean="0"/>
              <a:t>Upravte styly předlohy textu.</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cs-CZ" smtClean="0"/>
              <a:t>Kliknutím lze upravit styl.</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cs-CZ" smtClean="0"/>
              <a:t>Upravte styly předlohy textu.</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nchor="ct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cs-CZ" smtClean="0"/>
              <a:t>Kliknutím lze upravit styl.</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cs-CZ" smtClean="0"/>
              <a:t>Kliknutím lze upravit styl.</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10/8/2016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cs-CZ" smtClean="0"/>
              <a:t>Kliknutím lze upravit styl.</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10/8/2016</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10/8/2016</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gif"/><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microsoft.com/office/2007/relationships/hdphoto" Target="../media/hdphoto1.wdp"/><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14.jpe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4.jpe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1.wdp"/><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b="1733"/>
          <a:stretch/>
        </p:blipFill>
        <p:spPr>
          <a:xfrm>
            <a:off x="0" y="0"/>
            <a:ext cx="12192000" cy="6858000"/>
          </a:xfrm>
          <a:prstGeom prst="rect">
            <a:avLst/>
          </a:prstGeom>
        </p:spPr>
      </p:pic>
      <p:sp>
        <p:nvSpPr>
          <p:cNvPr id="5" name="TextovéPole 4"/>
          <p:cNvSpPr txBox="1"/>
          <p:nvPr/>
        </p:nvSpPr>
        <p:spPr>
          <a:xfrm>
            <a:off x="103517" y="60385"/>
            <a:ext cx="2920992" cy="7017306"/>
          </a:xfrm>
          <a:prstGeom prst="rect">
            <a:avLst/>
          </a:prstGeom>
          <a:noFill/>
        </p:spPr>
        <p:txBody>
          <a:bodyPr wrap="none" rtlCol="0">
            <a:spAutoFit/>
          </a:bodyPr>
          <a:lstStyle/>
          <a:p>
            <a:r>
              <a:rPr lang="cs-CZ" dirty="0" err="1" smtClean="0">
                <a:solidFill>
                  <a:schemeClr val="accent6">
                    <a:lumMod val="20000"/>
                    <a:lumOff val="80000"/>
                  </a:schemeClr>
                </a:solidFill>
                <a:latin typeface="Bodoni MT Black" panose="02070A03080606020203" pitchFamily="18" charset="0"/>
              </a:rPr>
              <a:t>Voltážová</a:t>
            </a:r>
            <a:r>
              <a:rPr lang="cs-CZ" dirty="0" smtClean="0">
                <a:solidFill>
                  <a:schemeClr val="accent6">
                    <a:lumMod val="20000"/>
                    <a:lumOff val="80000"/>
                  </a:schemeClr>
                </a:solidFill>
                <a:latin typeface="Bodoni MT Black" panose="02070A03080606020203" pitchFamily="18" charset="0"/>
              </a:rPr>
              <a:t> kritéria</a:t>
            </a:r>
          </a:p>
          <a:p>
            <a:r>
              <a:rPr lang="cs-CZ" dirty="0" smtClean="0">
                <a:solidFill>
                  <a:schemeClr val="accent6">
                    <a:lumMod val="20000"/>
                    <a:lumOff val="80000"/>
                  </a:schemeClr>
                </a:solidFill>
                <a:latin typeface="Castellar" panose="020A0402060406010301" pitchFamily="18" charset="0"/>
              </a:rPr>
              <a:t>ST deprese</a:t>
            </a:r>
          </a:p>
          <a:p>
            <a:r>
              <a:rPr lang="cs-CZ" dirty="0">
                <a:solidFill>
                  <a:schemeClr val="accent6">
                    <a:lumMod val="20000"/>
                    <a:lumOff val="80000"/>
                  </a:schemeClr>
                </a:solidFill>
              </a:rPr>
              <a:t>Srdce</a:t>
            </a:r>
          </a:p>
          <a:p>
            <a:r>
              <a:rPr lang="cs-CZ" dirty="0" err="1" smtClean="0">
                <a:solidFill>
                  <a:schemeClr val="accent6">
                    <a:lumMod val="20000"/>
                    <a:lumOff val="80000"/>
                  </a:schemeClr>
                </a:solidFill>
                <a:latin typeface="Californian FB" panose="0207040306080B030204" pitchFamily="18" charset="0"/>
              </a:rPr>
              <a:t>Voltážová</a:t>
            </a:r>
            <a:r>
              <a:rPr lang="cs-CZ" dirty="0" smtClean="0">
                <a:solidFill>
                  <a:schemeClr val="accent6">
                    <a:lumMod val="20000"/>
                    <a:lumOff val="80000"/>
                  </a:schemeClr>
                </a:solidFill>
                <a:latin typeface="Californian FB" panose="0207040306080B030204" pitchFamily="18" charset="0"/>
              </a:rPr>
              <a:t> kritéria</a:t>
            </a:r>
          </a:p>
          <a:p>
            <a:r>
              <a:rPr lang="cs-CZ" dirty="0" smtClean="0">
                <a:solidFill>
                  <a:schemeClr val="accent6">
                    <a:lumMod val="20000"/>
                    <a:lumOff val="80000"/>
                  </a:schemeClr>
                </a:solidFill>
                <a:latin typeface="Californian FB" panose="0207040306080B030204" pitchFamily="18" charset="0"/>
              </a:rPr>
              <a:t>ČASNÁ REPOLARIZACE</a:t>
            </a:r>
          </a:p>
          <a:p>
            <a:r>
              <a:rPr lang="cs-CZ" dirty="0" smtClean="0">
                <a:solidFill>
                  <a:schemeClr val="accent6">
                    <a:lumMod val="20000"/>
                    <a:lumOff val="80000"/>
                  </a:schemeClr>
                </a:solidFill>
                <a:latin typeface="Algerian" panose="04020705040A02060702" pitchFamily="82" charset="0"/>
              </a:rPr>
              <a:t>Sport</a:t>
            </a:r>
            <a:endParaRPr lang="cs-CZ" dirty="0">
              <a:solidFill>
                <a:schemeClr val="accent6">
                  <a:lumMod val="20000"/>
                  <a:lumOff val="80000"/>
                </a:schemeClr>
              </a:solidFill>
              <a:latin typeface="Algerian" panose="04020705040A02060702" pitchFamily="82" charset="0"/>
            </a:endParaRPr>
          </a:p>
          <a:p>
            <a:r>
              <a:rPr lang="cs-CZ" dirty="0">
                <a:solidFill>
                  <a:schemeClr val="accent6">
                    <a:lumMod val="20000"/>
                    <a:lumOff val="80000"/>
                  </a:schemeClr>
                </a:solidFill>
                <a:latin typeface="Corbel" panose="020B0503020204020204" pitchFamily="34" charset="0"/>
              </a:rPr>
              <a:t>d</a:t>
            </a:r>
            <a:r>
              <a:rPr lang="cs-CZ" dirty="0" smtClean="0">
                <a:solidFill>
                  <a:schemeClr val="accent6">
                    <a:lumMod val="20000"/>
                    <a:lumOff val="80000"/>
                  </a:schemeClr>
                </a:solidFill>
                <a:latin typeface="Corbel" panose="020B0503020204020204" pitchFamily="34" charset="0"/>
              </a:rPr>
              <a:t>ilatace PK</a:t>
            </a:r>
          </a:p>
          <a:p>
            <a:r>
              <a:rPr lang="cs-CZ" dirty="0" smtClean="0">
                <a:solidFill>
                  <a:schemeClr val="accent6">
                    <a:lumMod val="20000"/>
                    <a:lumOff val="80000"/>
                  </a:schemeClr>
                </a:solidFill>
                <a:latin typeface="Forte" panose="03060902040502070203" pitchFamily="66" charset="0"/>
              </a:rPr>
              <a:t>Sinusová bradykardie</a:t>
            </a:r>
          </a:p>
          <a:p>
            <a:r>
              <a:rPr lang="cs-CZ" dirty="0" err="1">
                <a:solidFill>
                  <a:schemeClr val="accent6">
                    <a:lumMod val="20000"/>
                    <a:lumOff val="80000"/>
                  </a:schemeClr>
                </a:solidFill>
                <a:latin typeface="Agency FB" panose="020B0503020202020204" pitchFamily="34" charset="0"/>
              </a:rPr>
              <a:t>Ekg</a:t>
            </a:r>
            <a:endParaRPr lang="cs-CZ" dirty="0">
              <a:solidFill>
                <a:schemeClr val="accent6">
                  <a:lumMod val="20000"/>
                  <a:lumOff val="80000"/>
                </a:schemeClr>
              </a:solidFill>
              <a:latin typeface="Agency FB" panose="020B0503020202020204" pitchFamily="34" charset="0"/>
            </a:endParaRPr>
          </a:p>
          <a:p>
            <a:r>
              <a:rPr lang="cs-CZ" dirty="0" smtClean="0">
                <a:solidFill>
                  <a:schemeClr val="accent6">
                    <a:lumMod val="20000"/>
                    <a:lumOff val="80000"/>
                  </a:schemeClr>
                </a:solidFill>
                <a:latin typeface="Ebrima" panose="02000000000000000000" pitchFamily="2" charset="0"/>
                <a:ea typeface="Ebrima" panose="02000000000000000000" pitchFamily="2" charset="0"/>
                <a:cs typeface="Ebrima" panose="02000000000000000000" pitchFamily="2" charset="0"/>
              </a:rPr>
              <a:t>AV blokáda </a:t>
            </a:r>
            <a:r>
              <a:rPr lang="cs-CZ" dirty="0" smtClean="0">
                <a:solidFill>
                  <a:schemeClr val="accent6">
                    <a:lumMod val="20000"/>
                    <a:lumOff val="80000"/>
                  </a:schemeClr>
                </a:solidFill>
                <a:latin typeface="Corbel" panose="020B0503020204020204" pitchFamily="34" charset="0"/>
              </a:rPr>
              <a:t> </a:t>
            </a:r>
          </a:p>
          <a:p>
            <a:r>
              <a:rPr lang="cs-CZ" dirty="0">
                <a:solidFill>
                  <a:schemeClr val="accent6">
                    <a:lumMod val="20000"/>
                    <a:lumOff val="80000"/>
                  </a:schemeClr>
                </a:solidFill>
                <a:latin typeface="Gill Sans Ultra Bold" panose="020B0A02020104020203" pitchFamily="34" charset="-18"/>
              </a:rPr>
              <a:t>v</a:t>
            </a:r>
            <a:r>
              <a:rPr lang="cs-CZ" dirty="0" smtClean="0">
                <a:solidFill>
                  <a:schemeClr val="accent6">
                    <a:lumMod val="20000"/>
                    <a:lumOff val="80000"/>
                  </a:schemeClr>
                </a:solidFill>
                <a:latin typeface="Gill Sans Ultra Bold" panose="020B0A02020104020203" pitchFamily="34" charset="-18"/>
              </a:rPr>
              <a:t>agotonie</a:t>
            </a:r>
          </a:p>
          <a:p>
            <a:r>
              <a:rPr lang="cs-CZ" dirty="0" smtClean="0">
                <a:solidFill>
                  <a:schemeClr val="accent6">
                    <a:lumMod val="20000"/>
                    <a:lumOff val="80000"/>
                  </a:schemeClr>
                </a:solidFill>
                <a:latin typeface="Rage Italic" panose="03070502040507070304" pitchFamily="66" charset="0"/>
              </a:rPr>
              <a:t>Variabilita srdeční frekvence</a:t>
            </a:r>
          </a:p>
          <a:p>
            <a:r>
              <a:rPr lang="cs-CZ" dirty="0">
                <a:solidFill>
                  <a:schemeClr val="accent6">
                    <a:lumMod val="20000"/>
                    <a:lumOff val="80000"/>
                  </a:schemeClr>
                </a:solidFill>
                <a:latin typeface="Lucida Bright" panose="02040602050505020304" pitchFamily="18" charset="0"/>
              </a:rPr>
              <a:t>d</a:t>
            </a:r>
            <a:r>
              <a:rPr lang="cs-CZ" dirty="0" smtClean="0">
                <a:solidFill>
                  <a:schemeClr val="accent6">
                    <a:lumMod val="20000"/>
                    <a:lumOff val="80000"/>
                  </a:schemeClr>
                </a:solidFill>
                <a:latin typeface="Lucida Bright" panose="02040602050505020304" pitchFamily="18" charset="0"/>
              </a:rPr>
              <a:t>ilatace levé síně</a:t>
            </a:r>
          </a:p>
          <a:p>
            <a:r>
              <a:rPr lang="cs-CZ" dirty="0">
                <a:solidFill>
                  <a:schemeClr val="accent6">
                    <a:lumMod val="20000"/>
                    <a:lumOff val="80000"/>
                  </a:schemeClr>
                </a:solidFill>
                <a:latin typeface="Arial Rounded MT Bold" panose="020F0704030504030204" pitchFamily="34" charset="0"/>
              </a:rPr>
              <a:t>Vnímání normy</a:t>
            </a:r>
          </a:p>
          <a:p>
            <a:r>
              <a:rPr lang="cs-CZ" dirty="0" smtClean="0">
                <a:solidFill>
                  <a:schemeClr val="accent6">
                    <a:lumMod val="20000"/>
                    <a:lumOff val="80000"/>
                  </a:schemeClr>
                </a:solidFill>
                <a:latin typeface="Rockwell Extra Bold" panose="02060903040505020403" pitchFamily="18" charset="0"/>
              </a:rPr>
              <a:t>LQT</a:t>
            </a:r>
          </a:p>
          <a:p>
            <a:r>
              <a:rPr lang="cs-CZ" dirty="0" err="1" smtClean="0">
                <a:solidFill>
                  <a:schemeClr val="accent6">
                    <a:lumMod val="20000"/>
                    <a:lumOff val="80000"/>
                  </a:schemeClr>
                </a:solidFill>
                <a:latin typeface="Nirmala UI" panose="020B0502040204020203" pitchFamily="34" charset="0"/>
                <a:cs typeface="Nirmala UI" panose="020B0502040204020203" pitchFamily="34" charset="0"/>
              </a:rPr>
              <a:t>iRBBB</a:t>
            </a:r>
            <a:r>
              <a:rPr lang="cs-CZ" dirty="0" smtClean="0">
                <a:solidFill>
                  <a:schemeClr val="accent6">
                    <a:lumMod val="20000"/>
                    <a:lumOff val="80000"/>
                  </a:schemeClr>
                </a:solidFill>
                <a:latin typeface="Nirmala UI" panose="020B0502040204020203" pitchFamily="34" charset="0"/>
                <a:cs typeface="Nirmala UI" panose="020B0502040204020203" pitchFamily="34" charset="0"/>
              </a:rPr>
              <a:t> </a:t>
            </a:r>
            <a:r>
              <a:rPr lang="cs-CZ" dirty="0" err="1" smtClean="0">
                <a:solidFill>
                  <a:schemeClr val="accent6">
                    <a:lumMod val="20000"/>
                    <a:lumOff val="80000"/>
                  </a:schemeClr>
                </a:solidFill>
                <a:latin typeface="Nirmala UI" panose="020B0502040204020203" pitchFamily="34" charset="0"/>
                <a:cs typeface="Nirmala UI" panose="020B0502040204020203" pitchFamily="34" charset="0"/>
              </a:rPr>
              <a:t>vs</a:t>
            </a:r>
            <a:r>
              <a:rPr lang="cs-CZ" dirty="0" smtClean="0">
                <a:solidFill>
                  <a:schemeClr val="accent6">
                    <a:lumMod val="20000"/>
                    <a:lumOff val="80000"/>
                  </a:schemeClr>
                </a:solidFill>
                <a:latin typeface="Nirmala UI" panose="020B0502040204020203" pitchFamily="34" charset="0"/>
                <a:cs typeface="Nirmala UI" panose="020B0502040204020203" pitchFamily="34" charset="0"/>
              </a:rPr>
              <a:t> </a:t>
            </a:r>
            <a:r>
              <a:rPr lang="cs-CZ" dirty="0" err="1" smtClean="0">
                <a:solidFill>
                  <a:schemeClr val="accent6">
                    <a:lumMod val="20000"/>
                    <a:lumOff val="80000"/>
                  </a:schemeClr>
                </a:solidFill>
                <a:latin typeface="Nirmala UI" panose="020B0502040204020203" pitchFamily="34" charset="0"/>
                <a:cs typeface="Nirmala UI" panose="020B0502040204020203" pitchFamily="34" charset="0"/>
              </a:rPr>
              <a:t>Brugada</a:t>
            </a:r>
            <a:endParaRPr lang="cs-CZ" dirty="0" smtClean="0">
              <a:solidFill>
                <a:schemeClr val="accent6">
                  <a:lumMod val="20000"/>
                  <a:lumOff val="80000"/>
                </a:schemeClr>
              </a:solidFill>
              <a:latin typeface="Nirmala UI" panose="020B0502040204020203" pitchFamily="34" charset="0"/>
              <a:cs typeface="Nirmala UI" panose="020B0502040204020203" pitchFamily="34" charset="0"/>
            </a:endParaRPr>
          </a:p>
          <a:p>
            <a:r>
              <a:rPr lang="cs-CZ" dirty="0">
                <a:solidFill>
                  <a:schemeClr val="accent6">
                    <a:lumMod val="20000"/>
                    <a:lumOff val="80000"/>
                  </a:schemeClr>
                </a:solidFill>
                <a:latin typeface="Bernard MT Condensed" panose="02050806060905020404" pitchFamily="18" charset="0"/>
              </a:rPr>
              <a:t>a</a:t>
            </a:r>
            <a:r>
              <a:rPr lang="cs-CZ" dirty="0" smtClean="0">
                <a:solidFill>
                  <a:schemeClr val="accent6">
                    <a:lumMod val="20000"/>
                    <a:lumOff val="80000"/>
                  </a:schemeClr>
                </a:solidFill>
                <a:latin typeface="Bernard MT Condensed" panose="02050806060905020404" pitchFamily="18" charset="0"/>
              </a:rPr>
              <a:t>daptace</a:t>
            </a:r>
            <a:endParaRPr lang="cs-CZ" dirty="0">
              <a:solidFill>
                <a:schemeClr val="accent6">
                  <a:lumMod val="20000"/>
                  <a:lumOff val="80000"/>
                </a:schemeClr>
              </a:solidFill>
              <a:latin typeface="Bernard MT Condensed" panose="02050806060905020404" pitchFamily="18" charset="0"/>
            </a:endParaRPr>
          </a:p>
          <a:p>
            <a:r>
              <a:rPr lang="cs-CZ" dirty="0" err="1" smtClean="0">
                <a:solidFill>
                  <a:schemeClr val="accent6">
                    <a:lumMod val="20000"/>
                    <a:lumOff val="80000"/>
                  </a:schemeClr>
                </a:solidFill>
                <a:latin typeface="Arial Narrow" panose="020B0606020202030204" pitchFamily="34" charset="0"/>
                <a:cs typeface="Nirmala UI" panose="020B0502040204020203" pitchFamily="34" charset="0"/>
              </a:rPr>
              <a:t>katecholaminergní</a:t>
            </a:r>
            <a:r>
              <a:rPr lang="cs-CZ" dirty="0" smtClean="0">
                <a:solidFill>
                  <a:schemeClr val="accent6">
                    <a:lumMod val="20000"/>
                    <a:lumOff val="80000"/>
                  </a:schemeClr>
                </a:solidFill>
                <a:latin typeface="Arial Narrow" panose="020B0606020202030204" pitchFamily="34" charset="0"/>
                <a:cs typeface="Nirmala UI" panose="020B0502040204020203" pitchFamily="34" charset="0"/>
              </a:rPr>
              <a:t> KT</a:t>
            </a:r>
          </a:p>
          <a:p>
            <a:r>
              <a:rPr lang="cs-CZ" dirty="0">
                <a:solidFill>
                  <a:schemeClr val="accent6">
                    <a:lumMod val="20000"/>
                    <a:lumOff val="80000"/>
                  </a:schemeClr>
                </a:solidFill>
                <a:latin typeface="Cambria" panose="02040503050406030204" pitchFamily="18" charset="0"/>
              </a:rPr>
              <a:t>HYPERTROFIE LK</a:t>
            </a:r>
          </a:p>
          <a:p>
            <a:r>
              <a:rPr lang="cs-CZ" dirty="0" smtClean="0">
                <a:solidFill>
                  <a:schemeClr val="accent6">
                    <a:lumMod val="20000"/>
                    <a:lumOff val="80000"/>
                  </a:schemeClr>
                </a:solidFill>
                <a:latin typeface="Arial Narrow" panose="020B0606020202030204" pitchFamily="34" charset="0"/>
                <a:cs typeface="Nirmala UI" panose="020B0502040204020203" pitchFamily="34" charset="0"/>
              </a:rPr>
              <a:t>Regenerace</a:t>
            </a:r>
          </a:p>
          <a:p>
            <a:r>
              <a:rPr lang="cs-CZ" dirty="0" smtClean="0">
                <a:solidFill>
                  <a:schemeClr val="accent6">
                    <a:lumMod val="20000"/>
                    <a:lumOff val="80000"/>
                  </a:schemeClr>
                </a:solidFill>
                <a:latin typeface="Harrington" panose="04040505050A02020702" pitchFamily="82" charset="0"/>
                <a:cs typeface="Nirmala UI" panose="020B0502040204020203" pitchFamily="34" charset="0"/>
              </a:rPr>
              <a:t>Doping a jeho vliv na srdce</a:t>
            </a:r>
          </a:p>
          <a:p>
            <a:r>
              <a:rPr lang="cs-CZ" dirty="0" smtClean="0">
                <a:solidFill>
                  <a:schemeClr val="accent6">
                    <a:lumMod val="20000"/>
                    <a:lumOff val="80000"/>
                  </a:schemeClr>
                </a:solidFill>
                <a:latin typeface="Arial Narrow" panose="020B0606020202030204" pitchFamily="34" charset="0"/>
                <a:cs typeface="Nirmala UI" panose="020B0502040204020203" pitchFamily="34" charset="0"/>
              </a:rPr>
              <a:t>ICD a sport</a:t>
            </a:r>
          </a:p>
          <a:p>
            <a:r>
              <a:rPr lang="cs-CZ" dirty="0" smtClean="0">
                <a:solidFill>
                  <a:schemeClr val="accent6">
                    <a:lumMod val="20000"/>
                    <a:lumOff val="80000"/>
                  </a:schemeClr>
                </a:solidFill>
                <a:latin typeface="Arial Narrow" panose="020B0606020202030204" pitchFamily="34" charset="0"/>
                <a:cs typeface="Nirmala UI" panose="020B0502040204020203" pitchFamily="34" charset="0"/>
              </a:rPr>
              <a:t>ARVD</a:t>
            </a:r>
          </a:p>
          <a:p>
            <a:endParaRPr lang="cs-CZ" dirty="0" smtClean="0">
              <a:latin typeface="Arial Narrow" panose="020B0606020202030204" pitchFamily="34" charset="0"/>
              <a:cs typeface="Nirmala UI" panose="020B0502040204020203" pitchFamily="34" charset="0"/>
            </a:endParaRPr>
          </a:p>
          <a:p>
            <a:endParaRPr lang="cs-CZ" dirty="0"/>
          </a:p>
        </p:txBody>
      </p:sp>
      <p:sp>
        <p:nvSpPr>
          <p:cNvPr id="6" name="TextovéPole 5"/>
          <p:cNvSpPr txBox="1"/>
          <p:nvPr/>
        </p:nvSpPr>
        <p:spPr>
          <a:xfrm>
            <a:off x="3384938" y="2357735"/>
            <a:ext cx="6009228" cy="923330"/>
          </a:xfrm>
          <a:prstGeom prst="rect">
            <a:avLst/>
          </a:prstGeom>
          <a:noFill/>
        </p:spPr>
        <p:txBody>
          <a:bodyPr wrap="square" rtlCol="0">
            <a:spAutoFit/>
          </a:bodyPr>
          <a:lstStyle/>
          <a:p>
            <a:r>
              <a:rPr lang="cs-CZ" sz="5400" b="1" dirty="0" smtClean="0">
                <a:solidFill>
                  <a:srgbClr val="FF0000"/>
                </a:solidFill>
              </a:rPr>
              <a:t>EKG SPORTOVCE</a:t>
            </a:r>
            <a:endParaRPr lang="cs-CZ" sz="5400" b="1" dirty="0">
              <a:solidFill>
                <a:srgbClr val="FF0000"/>
              </a:solidFill>
            </a:endParaRPr>
          </a:p>
        </p:txBody>
      </p:sp>
      <p:sp>
        <p:nvSpPr>
          <p:cNvPr id="9" name="TextovéPole 8"/>
          <p:cNvSpPr txBox="1"/>
          <p:nvPr/>
        </p:nvSpPr>
        <p:spPr>
          <a:xfrm>
            <a:off x="7712317" y="5695770"/>
            <a:ext cx="873957" cy="1200329"/>
          </a:xfrm>
          <a:prstGeom prst="rect">
            <a:avLst/>
          </a:prstGeom>
          <a:noFill/>
        </p:spPr>
        <p:txBody>
          <a:bodyPr wrap="none" rtlCol="0">
            <a:spAutoFit/>
          </a:bodyPr>
          <a:lstStyle/>
          <a:p>
            <a:r>
              <a:rPr lang="cs-CZ" dirty="0" smtClean="0"/>
              <a:t>SPORT</a:t>
            </a:r>
          </a:p>
          <a:p>
            <a:r>
              <a:rPr lang="cs-CZ" dirty="0" smtClean="0"/>
              <a:t>SPORT</a:t>
            </a:r>
          </a:p>
          <a:p>
            <a:r>
              <a:rPr lang="cs-CZ" dirty="0" smtClean="0"/>
              <a:t>SPORT</a:t>
            </a:r>
          </a:p>
          <a:p>
            <a:endParaRPr lang="cs-CZ" dirty="0"/>
          </a:p>
        </p:txBody>
      </p:sp>
      <p:cxnSp>
        <p:nvCxnSpPr>
          <p:cNvPr id="11" name="Přímá spojnice 10"/>
          <p:cNvCxnSpPr/>
          <p:nvPr/>
        </p:nvCxnSpPr>
        <p:spPr>
          <a:xfrm>
            <a:off x="8586274" y="5724436"/>
            <a:ext cx="0" cy="83634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8622288" y="5698558"/>
            <a:ext cx="2725426" cy="923330"/>
          </a:xfrm>
          <a:prstGeom prst="rect">
            <a:avLst/>
          </a:prstGeom>
          <a:noFill/>
        </p:spPr>
        <p:txBody>
          <a:bodyPr wrap="none" rtlCol="0">
            <a:spAutoFit/>
          </a:bodyPr>
          <a:lstStyle/>
          <a:p>
            <a:r>
              <a:rPr lang="cs-CZ" dirty="0" smtClean="0">
                <a:solidFill>
                  <a:schemeClr val="tx1">
                    <a:lumMod val="85000"/>
                  </a:schemeClr>
                </a:solidFill>
              </a:rPr>
              <a:t>MĚNÍ SRDCE</a:t>
            </a:r>
          </a:p>
          <a:p>
            <a:r>
              <a:rPr lang="cs-CZ" dirty="0" smtClean="0">
                <a:solidFill>
                  <a:schemeClr val="tx1">
                    <a:lumMod val="85000"/>
                  </a:schemeClr>
                </a:solidFill>
              </a:rPr>
              <a:t>MĚNÍ EKG</a:t>
            </a:r>
          </a:p>
          <a:p>
            <a:r>
              <a:rPr lang="cs-CZ" dirty="0" smtClean="0">
                <a:solidFill>
                  <a:schemeClr val="tx1">
                    <a:lumMod val="85000"/>
                  </a:schemeClr>
                </a:solidFill>
              </a:rPr>
              <a:t>MĚNÍ VNÍMÁNÍ NORMY</a:t>
            </a:r>
            <a:endParaRPr lang="cs-CZ" dirty="0">
              <a:solidFill>
                <a:schemeClr val="tx1">
                  <a:lumMod val="85000"/>
                </a:schemeClr>
              </a:solidFill>
            </a:endParaRPr>
          </a:p>
        </p:txBody>
      </p:sp>
    </p:spTree>
    <p:extLst>
      <p:ext uri="{BB962C8B-B14F-4D97-AF65-F5344CB8AC3E}">
        <p14:creationId xmlns:p14="http://schemas.microsoft.com/office/powerpoint/2010/main" val="268659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5">
                                            <p:txEl>
                                              <p:pRg st="0" end="0"/>
                                            </p:txEl>
                                          </p:spTgt>
                                        </p:tgtEl>
                                        <p:attrNameLst>
                                          <p:attrName>style.opacity</p:attrName>
                                        </p:attrNameLst>
                                      </p:cBhvr>
                                      <p:to>
                                        <p:strVal val="0.5"/>
                                      </p:to>
                                    </p:set>
                                    <p:animEffect filter="image" prLst="opacity: 0.5">
                                      <p:cBhvr rctx="IE">
                                        <p:cTn id="7" dur="indefinite"/>
                                        <p:tgtEl>
                                          <p:spTgt spid="5">
                                            <p:txEl>
                                              <p:pRg st="0" end="0"/>
                                            </p:txEl>
                                          </p:spTgt>
                                        </p:tgtEl>
                                      </p:cBhvr>
                                    </p:animEffect>
                                  </p:childTnLst>
                                </p:cTn>
                              </p:par>
                              <p:par>
                                <p:cTn id="8" presetID="9" presetClass="emph" presetSubtype="0" nodeType="withEffect">
                                  <p:stCondLst>
                                    <p:cond delay="900"/>
                                  </p:stCondLst>
                                  <p:childTnLst>
                                    <p:set>
                                      <p:cBhvr rctx="PPT">
                                        <p:cTn id="9" dur="indefinite"/>
                                        <p:tgtEl>
                                          <p:spTgt spid="5">
                                            <p:txEl>
                                              <p:pRg st="1" end="1"/>
                                            </p:txEl>
                                          </p:spTgt>
                                        </p:tgtEl>
                                        <p:attrNameLst>
                                          <p:attrName>style.opacity</p:attrName>
                                        </p:attrNameLst>
                                      </p:cBhvr>
                                      <p:to>
                                        <p:strVal val="0.5"/>
                                      </p:to>
                                    </p:set>
                                    <p:animEffect filter="image" prLst="opacity: 0.5">
                                      <p:cBhvr rctx="IE">
                                        <p:cTn id="10" dur="indefinite"/>
                                        <p:tgtEl>
                                          <p:spTgt spid="5">
                                            <p:txEl>
                                              <p:pRg st="1" end="1"/>
                                            </p:txEl>
                                          </p:spTgt>
                                        </p:tgtEl>
                                      </p:cBhvr>
                                    </p:animEffect>
                                  </p:childTnLst>
                                </p:cTn>
                              </p:par>
                              <p:par>
                                <p:cTn id="11" presetID="9" presetClass="emph" presetSubtype="0" nodeType="withEffect">
                                  <p:stCondLst>
                                    <p:cond delay="600"/>
                                  </p:stCondLst>
                                  <p:childTnLst>
                                    <p:set>
                                      <p:cBhvr rctx="PPT">
                                        <p:cTn id="12" dur="3200"/>
                                        <p:tgtEl>
                                          <p:spTgt spid="5">
                                            <p:txEl>
                                              <p:pRg st="2" end="2"/>
                                            </p:txEl>
                                          </p:spTgt>
                                        </p:tgtEl>
                                        <p:attrNameLst>
                                          <p:attrName>style.opacity</p:attrName>
                                        </p:attrNameLst>
                                      </p:cBhvr>
                                      <p:to>
                                        <p:strVal val="0.5"/>
                                      </p:to>
                                    </p:set>
                                    <p:animEffect filter="image" prLst="opacity: 0.5">
                                      <p:cBhvr rctx="IE">
                                        <p:cTn id="13" dur="3200"/>
                                        <p:tgtEl>
                                          <p:spTgt spid="5">
                                            <p:txEl>
                                              <p:pRg st="2" end="2"/>
                                            </p:txEl>
                                          </p:spTgt>
                                        </p:tgtEl>
                                      </p:cBhvr>
                                    </p:animEffect>
                                  </p:childTnLst>
                                </p:cTn>
                              </p:par>
                              <p:par>
                                <p:cTn id="14" presetID="9" presetClass="emph" presetSubtype="0" nodeType="withEffect">
                                  <p:stCondLst>
                                    <p:cond delay="2000"/>
                                  </p:stCondLst>
                                  <p:childTnLst>
                                    <p:set>
                                      <p:cBhvr rctx="PPT">
                                        <p:cTn id="15" dur="indefinite"/>
                                        <p:tgtEl>
                                          <p:spTgt spid="5">
                                            <p:txEl>
                                              <p:pRg st="3" end="3"/>
                                            </p:txEl>
                                          </p:spTgt>
                                        </p:tgtEl>
                                        <p:attrNameLst>
                                          <p:attrName>style.opacity</p:attrName>
                                        </p:attrNameLst>
                                      </p:cBhvr>
                                      <p:to>
                                        <p:strVal val="0.5"/>
                                      </p:to>
                                    </p:set>
                                    <p:animEffect filter="image" prLst="opacity: 0.5">
                                      <p:cBhvr rctx="IE">
                                        <p:cTn id="16" dur="indefinite"/>
                                        <p:tgtEl>
                                          <p:spTgt spid="5">
                                            <p:txEl>
                                              <p:pRg st="3" end="3"/>
                                            </p:txEl>
                                          </p:spTgt>
                                        </p:tgtEl>
                                      </p:cBhvr>
                                    </p:animEffect>
                                  </p:childTnLst>
                                </p:cTn>
                              </p:par>
                              <p:par>
                                <p:cTn id="17" presetID="9" presetClass="emph" presetSubtype="0" nodeType="withEffect">
                                  <p:stCondLst>
                                    <p:cond delay="400"/>
                                  </p:stCondLst>
                                  <p:childTnLst>
                                    <p:set>
                                      <p:cBhvr rctx="PPT">
                                        <p:cTn id="18" dur="indefinite"/>
                                        <p:tgtEl>
                                          <p:spTgt spid="5">
                                            <p:txEl>
                                              <p:pRg st="4" end="4"/>
                                            </p:txEl>
                                          </p:spTgt>
                                        </p:tgtEl>
                                        <p:attrNameLst>
                                          <p:attrName>style.opacity</p:attrName>
                                        </p:attrNameLst>
                                      </p:cBhvr>
                                      <p:to>
                                        <p:strVal val="0.5"/>
                                      </p:to>
                                    </p:set>
                                    <p:animEffect filter="image" prLst="opacity: 0.5">
                                      <p:cBhvr rctx="IE">
                                        <p:cTn id="19" dur="indefinite"/>
                                        <p:tgtEl>
                                          <p:spTgt spid="5">
                                            <p:txEl>
                                              <p:pRg st="4" end="4"/>
                                            </p:txEl>
                                          </p:spTgt>
                                        </p:tgtEl>
                                      </p:cBhvr>
                                    </p:animEffect>
                                  </p:childTnLst>
                                </p:cTn>
                              </p:par>
                              <p:par>
                                <p:cTn id="20" presetID="9" presetClass="emph" presetSubtype="0" nodeType="withEffect">
                                  <p:stCondLst>
                                    <p:cond delay="1800"/>
                                  </p:stCondLst>
                                  <p:childTnLst>
                                    <p:set>
                                      <p:cBhvr rctx="PPT">
                                        <p:cTn id="21" dur="indefinite"/>
                                        <p:tgtEl>
                                          <p:spTgt spid="5">
                                            <p:txEl>
                                              <p:pRg st="5" end="5"/>
                                            </p:txEl>
                                          </p:spTgt>
                                        </p:tgtEl>
                                        <p:attrNameLst>
                                          <p:attrName>style.opacity</p:attrName>
                                        </p:attrNameLst>
                                      </p:cBhvr>
                                      <p:to>
                                        <p:strVal val="0.5"/>
                                      </p:to>
                                    </p:set>
                                    <p:animEffect filter="image" prLst="opacity: 0.5">
                                      <p:cBhvr rctx="IE">
                                        <p:cTn id="22" dur="indefinite"/>
                                        <p:tgtEl>
                                          <p:spTgt spid="5">
                                            <p:txEl>
                                              <p:pRg st="5" end="5"/>
                                            </p:txEl>
                                          </p:spTgt>
                                        </p:tgtEl>
                                      </p:cBhvr>
                                    </p:animEffect>
                                  </p:childTnLst>
                                </p:cTn>
                              </p:par>
                              <p:par>
                                <p:cTn id="23" presetID="9" presetClass="emph" presetSubtype="0" nodeType="withEffect">
                                  <p:stCondLst>
                                    <p:cond delay="2700"/>
                                  </p:stCondLst>
                                  <p:childTnLst>
                                    <p:set>
                                      <p:cBhvr rctx="PPT">
                                        <p:cTn id="24" dur="indefinite"/>
                                        <p:tgtEl>
                                          <p:spTgt spid="5">
                                            <p:txEl>
                                              <p:pRg st="6" end="6"/>
                                            </p:txEl>
                                          </p:spTgt>
                                        </p:tgtEl>
                                        <p:attrNameLst>
                                          <p:attrName>style.opacity</p:attrName>
                                        </p:attrNameLst>
                                      </p:cBhvr>
                                      <p:to>
                                        <p:strVal val="0.5"/>
                                      </p:to>
                                    </p:set>
                                    <p:animEffect filter="image" prLst="opacity: 0.5">
                                      <p:cBhvr rctx="IE">
                                        <p:cTn id="25" dur="indefinite"/>
                                        <p:tgtEl>
                                          <p:spTgt spid="5">
                                            <p:txEl>
                                              <p:pRg st="6" end="6"/>
                                            </p:txEl>
                                          </p:spTgt>
                                        </p:tgtEl>
                                      </p:cBhvr>
                                    </p:animEffect>
                                  </p:childTnLst>
                                </p:cTn>
                              </p:par>
                              <p:par>
                                <p:cTn id="26" presetID="9" presetClass="emph" presetSubtype="0" nodeType="withEffect">
                                  <p:stCondLst>
                                    <p:cond delay="2100"/>
                                  </p:stCondLst>
                                  <p:childTnLst>
                                    <p:set>
                                      <p:cBhvr rctx="PPT">
                                        <p:cTn id="27" dur="indefinite"/>
                                        <p:tgtEl>
                                          <p:spTgt spid="5">
                                            <p:txEl>
                                              <p:pRg st="7" end="7"/>
                                            </p:txEl>
                                          </p:spTgt>
                                        </p:tgtEl>
                                        <p:attrNameLst>
                                          <p:attrName>style.opacity</p:attrName>
                                        </p:attrNameLst>
                                      </p:cBhvr>
                                      <p:to>
                                        <p:strVal val="0.5"/>
                                      </p:to>
                                    </p:set>
                                    <p:animEffect filter="image" prLst="opacity: 0.5">
                                      <p:cBhvr rctx="IE">
                                        <p:cTn id="28" dur="indefinite"/>
                                        <p:tgtEl>
                                          <p:spTgt spid="5">
                                            <p:txEl>
                                              <p:pRg st="7" end="7"/>
                                            </p:txEl>
                                          </p:spTgt>
                                        </p:tgtEl>
                                      </p:cBhvr>
                                    </p:animEffect>
                                  </p:childTnLst>
                                </p:cTn>
                              </p:par>
                              <p:par>
                                <p:cTn id="29" presetID="9" presetClass="emph" presetSubtype="0" nodeType="withEffect">
                                  <p:stCondLst>
                                    <p:cond delay="1800"/>
                                  </p:stCondLst>
                                  <p:childTnLst>
                                    <p:set>
                                      <p:cBhvr rctx="PPT">
                                        <p:cTn id="30" dur="100"/>
                                        <p:tgtEl>
                                          <p:spTgt spid="5">
                                            <p:txEl>
                                              <p:pRg st="8" end="8"/>
                                            </p:txEl>
                                          </p:spTgt>
                                        </p:tgtEl>
                                        <p:attrNameLst>
                                          <p:attrName>style.opacity</p:attrName>
                                        </p:attrNameLst>
                                      </p:cBhvr>
                                      <p:to>
                                        <p:strVal val="0.5"/>
                                      </p:to>
                                    </p:set>
                                    <p:animEffect filter="image" prLst="opacity: 0.5">
                                      <p:cBhvr rctx="IE">
                                        <p:cTn id="31" dur="100"/>
                                        <p:tgtEl>
                                          <p:spTgt spid="5">
                                            <p:txEl>
                                              <p:pRg st="8" end="8"/>
                                            </p:txEl>
                                          </p:spTgt>
                                        </p:tgtEl>
                                      </p:cBhvr>
                                    </p:animEffect>
                                  </p:childTnLst>
                                </p:cTn>
                              </p:par>
                              <p:par>
                                <p:cTn id="32" presetID="9" presetClass="emph" presetSubtype="0" nodeType="withEffect">
                                  <p:stCondLst>
                                    <p:cond delay="2300"/>
                                  </p:stCondLst>
                                  <p:childTnLst>
                                    <p:set>
                                      <p:cBhvr rctx="PPT">
                                        <p:cTn id="33" dur="indefinite"/>
                                        <p:tgtEl>
                                          <p:spTgt spid="5">
                                            <p:txEl>
                                              <p:pRg st="9" end="9"/>
                                            </p:txEl>
                                          </p:spTgt>
                                        </p:tgtEl>
                                        <p:attrNameLst>
                                          <p:attrName>style.opacity</p:attrName>
                                        </p:attrNameLst>
                                      </p:cBhvr>
                                      <p:to>
                                        <p:strVal val="0.5"/>
                                      </p:to>
                                    </p:set>
                                    <p:animEffect filter="image" prLst="opacity: 0.5">
                                      <p:cBhvr rctx="IE">
                                        <p:cTn id="34" dur="indefinite"/>
                                        <p:tgtEl>
                                          <p:spTgt spid="5">
                                            <p:txEl>
                                              <p:pRg st="9" end="9"/>
                                            </p:txEl>
                                          </p:spTgt>
                                        </p:tgtEl>
                                      </p:cBhvr>
                                    </p:animEffect>
                                  </p:childTnLst>
                                </p:cTn>
                              </p:par>
                              <p:par>
                                <p:cTn id="35" presetID="9" presetClass="emph" presetSubtype="0" nodeType="withEffect">
                                  <p:stCondLst>
                                    <p:cond delay="3800"/>
                                  </p:stCondLst>
                                  <p:childTnLst>
                                    <p:set>
                                      <p:cBhvr rctx="PPT">
                                        <p:cTn id="36" dur="indefinite"/>
                                        <p:tgtEl>
                                          <p:spTgt spid="5">
                                            <p:txEl>
                                              <p:pRg st="10" end="10"/>
                                            </p:txEl>
                                          </p:spTgt>
                                        </p:tgtEl>
                                        <p:attrNameLst>
                                          <p:attrName>style.opacity</p:attrName>
                                        </p:attrNameLst>
                                      </p:cBhvr>
                                      <p:to>
                                        <p:strVal val="0.5"/>
                                      </p:to>
                                    </p:set>
                                    <p:animEffect filter="image" prLst="opacity: 0.5">
                                      <p:cBhvr rctx="IE">
                                        <p:cTn id="37" dur="indefinite"/>
                                        <p:tgtEl>
                                          <p:spTgt spid="5">
                                            <p:txEl>
                                              <p:pRg st="10" end="10"/>
                                            </p:txEl>
                                          </p:spTgt>
                                        </p:tgtEl>
                                      </p:cBhvr>
                                    </p:animEffect>
                                  </p:childTnLst>
                                </p:cTn>
                              </p:par>
                              <p:par>
                                <p:cTn id="38" presetID="9" presetClass="emph" presetSubtype="0" nodeType="withEffect">
                                  <p:stCondLst>
                                    <p:cond delay="3200"/>
                                  </p:stCondLst>
                                  <p:childTnLst>
                                    <p:set>
                                      <p:cBhvr rctx="PPT">
                                        <p:cTn id="39" dur="indefinite"/>
                                        <p:tgtEl>
                                          <p:spTgt spid="5">
                                            <p:txEl>
                                              <p:pRg st="11" end="11"/>
                                            </p:txEl>
                                          </p:spTgt>
                                        </p:tgtEl>
                                        <p:attrNameLst>
                                          <p:attrName>style.opacity</p:attrName>
                                        </p:attrNameLst>
                                      </p:cBhvr>
                                      <p:to>
                                        <p:strVal val="0.5"/>
                                      </p:to>
                                    </p:set>
                                    <p:animEffect filter="image" prLst="opacity: 0.5">
                                      <p:cBhvr rctx="IE">
                                        <p:cTn id="40" dur="indefinite"/>
                                        <p:tgtEl>
                                          <p:spTgt spid="5">
                                            <p:txEl>
                                              <p:pRg st="11" end="11"/>
                                            </p:txEl>
                                          </p:spTgt>
                                        </p:tgtEl>
                                      </p:cBhvr>
                                    </p:animEffect>
                                  </p:childTnLst>
                                </p:cTn>
                              </p:par>
                              <p:par>
                                <p:cTn id="41" presetID="9" presetClass="emph" presetSubtype="0" nodeType="withEffect">
                                  <p:stCondLst>
                                    <p:cond delay="3000"/>
                                  </p:stCondLst>
                                  <p:childTnLst>
                                    <p:set>
                                      <p:cBhvr rctx="PPT">
                                        <p:cTn id="42" dur="indefinite"/>
                                        <p:tgtEl>
                                          <p:spTgt spid="5">
                                            <p:txEl>
                                              <p:pRg st="12" end="12"/>
                                            </p:txEl>
                                          </p:spTgt>
                                        </p:tgtEl>
                                        <p:attrNameLst>
                                          <p:attrName>style.opacity</p:attrName>
                                        </p:attrNameLst>
                                      </p:cBhvr>
                                      <p:to>
                                        <p:strVal val="0.5"/>
                                      </p:to>
                                    </p:set>
                                    <p:animEffect filter="image" prLst="opacity: 0.5">
                                      <p:cBhvr rctx="IE">
                                        <p:cTn id="43" dur="indefinite"/>
                                        <p:tgtEl>
                                          <p:spTgt spid="5">
                                            <p:txEl>
                                              <p:pRg st="12" end="12"/>
                                            </p:txEl>
                                          </p:spTgt>
                                        </p:tgtEl>
                                      </p:cBhvr>
                                    </p:animEffect>
                                  </p:childTnLst>
                                </p:cTn>
                              </p:par>
                              <p:par>
                                <p:cTn id="44" presetID="9" presetClass="emph" presetSubtype="0" nodeType="withEffect">
                                  <p:stCondLst>
                                    <p:cond delay="3700"/>
                                  </p:stCondLst>
                                  <p:childTnLst>
                                    <p:set>
                                      <p:cBhvr rctx="PPT">
                                        <p:cTn id="45" dur="indefinite"/>
                                        <p:tgtEl>
                                          <p:spTgt spid="5">
                                            <p:txEl>
                                              <p:pRg st="13" end="13"/>
                                            </p:txEl>
                                          </p:spTgt>
                                        </p:tgtEl>
                                        <p:attrNameLst>
                                          <p:attrName>style.opacity</p:attrName>
                                        </p:attrNameLst>
                                      </p:cBhvr>
                                      <p:to>
                                        <p:strVal val="0.5"/>
                                      </p:to>
                                    </p:set>
                                    <p:animEffect filter="image" prLst="opacity: 0.5">
                                      <p:cBhvr rctx="IE">
                                        <p:cTn id="46" dur="indefinite"/>
                                        <p:tgtEl>
                                          <p:spTgt spid="5">
                                            <p:txEl>
                                              <p:pRg st="13" end="13"/>
                                            </p:txEl>
                                          </p:spTgt>
                                        </p:tgtEl>
                                      </p:cBhvr>
                                    </p:animEffect>
                                  </p:childTnLst>
                                </p:cTn>
                              </p:par>
                              <p:par>
                                <p:cTn id="47" presetID="9" presetClass="emph" presetSubtype="0" nodeType="withEffect">
                                  <p:stCondLst>
                                    <p:cond delay="2000"/>
                                  </p:stCondLst>
                                  <p:childTnLst>
                                    <p:set>
                                      <p:cBhvr rctx="PPT">
                                        <p:cTn id="48" dur="100"/>
                                        <p:tgtEl>
                                          <p:spTgt spid="5">
                                            <p:txEl>
                                              <p:pRg st="14" end="14"/>
                                            </p:txEl>
                                          </p:spTgt>
                                        </p:tgtEl>
                                        <p:attrNameLst>
                                          <p:attrName>style.opacity</p:attrName>
                                        </p:attrNameLst>
                                      </p:cBhvr>
                                      <p:to>
                                        <p:strVal val="0.5"/>
                                      </p:to>
                                    </p:set>
                                    <p:animEffect filter="image" prLst="opacity: 0.5">
                                      <p:cBhvr rctx="IE">
                                        <p:cTn id="49" dur="100"/>
                                        <p:tgtEl>
                                          <p:spTgt spid="5">
                                            <p:txEl>
                                              <p:pRg st="14" end="14"/>
                                            </p:txEl>
                                          </p:spTgt>
                                        </p:tgtEl>
                                      </p:cBhvr>
                                    </p:animEffect>
                                  </p:childTnLst>
                                </p:cTn>
                              </p:par>
                              <p:par>
                                <p:cTn id="50" presetID="9" presetClass="emph" presetSubtype="0" nodeType="withEffect">
                                  <p:stCondLst>
                                    <p:cond delay="2900"/>
                                  </p:stCondLst>
                                  <p:childTnLst>
                                    <p:set>
                                      <p:cBhvr rctx="PPT">
                                        <p:cTn id="51" dur="indefinite"/>
                                        <p:tgtEl>
                                          <p:spTgt spid="5">
                                            <p:txEl>
                                              <p:pRg st="15" end="15"/>
                                            </p:txEl>
                                          </p:spTgt>
                                        </p:tgtEl>
                                        <p:attrNameLst>
                                          <p:attrName>style.opacity</p:attrName>
                                        </p:attrNameLst>
                                      </p:cBhvr>
                                      <p:to>
                                        <p:strVal val="0.5"/>
                                      </p:to>
                                    </p:set>
                                    <p:animEffect filter="image" prLst="opacity: 0.5">
                                      <p:cBhvr rctx="IE">
                                        <p:cTn id="52" dur="indefinite"/>
                                        <p:tgtEl>
                                          <p:spTgt spid="5">
                                            <p:txEl>
                                              <p:pRg st="15" end="15"/>
                                            </p:txEl>
                                          </p:spTgt>
                                        </p:tgtEl>
                                      </p:cBhvr>
                                    </p:animEffect>
                                  </p:childTnLst>
                                </p:cTn>
                              </p:par>
                              <p:par>
                                <p:cTn id="53" presetID="9" presetClass="emph" presetSubtype="0" nodeType="withEffect">
                                  <p:stCondLst>
                                    <p:cond delay="5000"/>
                                  </p:stCondLst>
                                  <p:childTnLst>
                                    <p:set>
                                      <p:cBhvr rctx="PPT">
                                        <p:cTn id="54" dur="indefinite"/>
                                        <p:tgtEl>
                                          <p:spTgt spid="5">
                                            <p:txEl>
                                              <p:pRg st="16" end="16"/>
                                            </p:txEl>
                                          </p:spTgt>
                                        </p:tgtEl>
                                        <p:attrNameLst>
                                          <p:attrName>style.opacity</p:attrName>
                                        </p:attrNameLst>
                                      </p:cBhvr>
                                      <p:to>
                                        <p:strVal val="0.5"/>
                                      </p:to>
                                    </p:set>
                                    <p:animEffect filter="image" prLst="opacity: 0.5">
                                      <p:cBhvr rctx="IE">
                                        <p:cTn id="55" dur="indefinite"/>
                                        <p:tgtEl>
                                          <p:spTgt spid="5">
                                            <p:txEl>
                                              <p:pRg st="16" end="16"/>
                                            </p:txEl>
                                          </p:spTgt>
                                        </p:tgtEl>
                                      </p:cBhvr>
                                    </p:animEffect>
                                  </p:childTnLst>
                                </p:cTn>
                              </p:par>
                              <p:par>
                                <p:cTn id="56" presetID="9" presetClass="emph" presetSubtype="0" nodeType="withEffect">
                                  <p:stCondLst>
                                    <p:cond delay="5000"/>
                                  </p:stCondLst>
                                  <p:childTnLst>
                                    <p:set>
                                      <p:cBhvr rctx="PPT">
                                        <p:cTn id="57" dur="indefinite"/>
                                        <p:tgtEl>
                                          <p:spTgt spid="5">
                                            <p:txEl>
                                              <p:pRg st="22" end="22"/>
                                            </p:txEl>
                                          </p:spTgt>
                                        </p:tgtEl>
                                        <p:attrNameLst>
                                          <p:attrName>style.opacity</p:attrName>
                                        </p:attrNameLst>
                                      </p:cBhvr>
                                      <p:to>
                                        <p:strVal val="0.5"/>
                                      </p:to>
                                    </p:set>
                                    <p:animEffect filter="image" prLst="opacity: 0.5">
                                      <p:cBhvr rctx="IE">
                                        <p:cTn id="58" dur="indefinite"/>
                                        <p:tgtEl>
                                          <p:spTgt spid="5">
                                            <p:txEl>
                                              <p:pRg st="22" end="22"/>
                                            </p:txEl>
                                          </p:spTgt>
                                        </p:tgtEl>
                                      </p:cBhvr>
                                    </p:animEffect>
                                  </p:childTnLst>
                                </p:cTn>
                              </p:par>
                              <p:par>
                                <p:cTn id="59" presetID="9" presetClass="emph" presetSubtype="0" nodeType="withEffect">
                                  <p:stCondLst>
                                    <p:cond delay="3800"/>
                                  </p:stCondLst>
                                  <p:childTnLst>
                                    <p:set>
                                      <p:cBhvr rctx="PPT">
                                        <p:cTn id="60" dur="indefinite"/>
                                        <p:tgtEl>
                                          <p:spTgt spid="5">
                                            <p:txEl>
                                              <p:pRg st="17" end="17"/>
                                            </p:txEl>
                                          </p:spTgt>
                                        </p:tgtEl>
                                        <p:attrNameLst>
                                          <p:attrName>style.opacity</p:attrName>
                                        </p:attrNameLst>
                                      </p:cBhvr>
                                      <p:to>
                                        <p:strVal val="0.5"/>
                                      </p:to>
                                    </p:set>
                                    <p:animEffect filter="image" prLst="opacity: 0.5">
                                      <p:cBhvr rctx="IE">
                                        <p:cTn id="61" dur="indefinite"/>
                                        <p:tgtEl>
                                          <p:spTgt spid="5">
                                            <p:txEl>
                                              <p:pRg st="17" end="17"/>
                                            </p:txEl>
                                          </p:spTgt>
                                        </p:tgtEl>
                                      </p:cBhvr>
                                    </p:animEffect>
                                  </p:childTnLst>
                                </p:cTn>
                              </p:par>
                              <p:par>
                                <p:cTn id="62" presetID="9" presetClass="emph" presetSubtype="0" nodeType="withEffect">
                                  <p:stCondLst>
                                    <p:cond delay="3300"/>
                                  </p:stCondLst>
                                  <p:childTnLst>
                                    <p:set>
                                      <p:cBhvr rctx="PPT">
                                        <p:cTn id="63" dur="indefinite"/>
                                        <p:tgtEl>
                                          <p:spTgt spid="5">
                                            <p:txEl>
                                              <p:pRg st="18" end="18"/>
                                            </p:txEl>
                                          </p:spTgt>
                                        </p:tgtEl>
                                        <p:attrNameLst>
                                          <p:attrName>style.opacity</p:attrName>
                                        </p:attrNameLst>
                                      </p:cBhvr>
                                      <p:to>
                                        <p:strVal val="0.5"/>
                                      </p:to>
                                    </p:set>
                                    <p:animEffect filter="image" prLst="opacity: 0.5">
                                      <p:cBhvr rctx="IE">
                                        <p:cTn id="64" dur="indefinite"/>
                                        <p:tgtEl>
                                          <p:spTgt spid="5">
                                            <p:txEl>
                                              <p:pRg st="18" end="18"/>
                                            </p:txEl>
                                          </p:spTgt>
                                        </p:tgtEl>
                                      </p:cBhvr>
                                    </p:animEffect>
                                  </p:childTnLst>
                                </p:cTn>
                              </p:par>
                              <p:par>
                                <p:cTn id="65" presetID="9" presetClass="emph" presetSubtype="0" nodeType="withEffect">
                                  <p:stCondLst>
                                    <p:cond delay="3700"/>
                                  </p:stCondLst>
                                  <p:childTnLst>
                                    <p:set>
                                      <p:cBhvr rctx="PPT">
                                        <p:cTn id="66" dur="indefinite"/>
                                        <p:tgtEl>
                                          <p:spTgt spid="5">
                                            <p:txEl>
                                              <p:pRg st="19" end="19"/>
                                            </p:txEl>
                                          </p:spTgt>
                                        </p:tgtEl>
                                        <p:attrNameLst>
                                          <p:attrName>style.opacity</p:attrName>
                                        </p:attrNameLst>
                                      </p:cBhvr>
                                      <p:to>
                                        <p:strVal val="0.5"/>
                                      </p:to>
                                    </p:set>
                                    <p:animEffect filter="image" prLst="opacity: 0.5">
                                      <p:cBhvr rctx="IE">
                                        <p:cTn id="67" dur="indefinite"/>
                                        <p:tgtEl>
                                          <p:spTgt spid="5">
                                            <p:txEl>
                                              <p:pRg st="19" end="19"/>
                                            </p:txEl>
                                          </p:spTgt>
                                        </p:tgtEl>
                                      </p:cBhvr>
                                    </p:animEffect>
                                  </p:childTnLst>
                                </p:cTn>
                              </p:par>
                              <p:par>
                                <p:cTn id="68" presetID="9" presetClass="emph" presetSubtype="0" nodeType="withEffect">
                                  <p:stCondLst>
                                    <p:cond delay="4500"/>
                                  </p:stCondLst>
                                  <p:childTnLst>
                                    <p:set>
                                      <p:cBhvr rctx="PPT">
                                        <p:cTn id="69" dur="indefinite"/>
                                        <p:tgtEl>
                                          <p:spTgt spid="5">
                                            <p:txEl>
                                              <p:pRg st="20" end="20"/>
                                            </p:txEl>
                                          </p:spTgt>
                                        </p:tgtEl>
                                        <p:attrNameLst>
                                          <p:attrName>style.opacity</p:attrName>
                                        </p:attrNameLst>
                                      </p:cBhvr>
                                      <p:to>
                                        <p:strVal val="0.5"/>
                                      </p:to>
                                    </p:set>
                                    <p:animEffect filter="image" prLst="opacity: 0.5">
                                      <p:cBhvr rctx="IE">
                                        <p:cTn id="70" dur="indefinite"/>
                                        <p:tgtEl>
                                          <p:spTgt spid="5">
                                            <p:txEl>
                                              <p:pRg st="20" end="20"/>
                                            </p:txEl>
                                          </p:spTgt>
                                        </p:tgtEl>
                                      </p:cBhvr>
                                    </p:animEffect>
                                  </p:childTnLst>
                                </p:cTn>
                              </p:par>
                              <p:par>
                                <p:cTn id="71" presetID="9" presetClass="emph" presetSubtype="0" nodeType="withEffect">
                                  <p:stCondLst>
                                    <p:cond delay="3500"/>
                                  </p:stCondLst>
                                  <p:childTnLst>
                                    <p:set>
                                      <p:cBhvr rctx="PPT">
                                        <p:cTn id="72" dur="indefinite"/>
                                        <p:tgtEl>
                                          <p:spTgt spid="5">
                                            <p:txEl>
                                              <p:pRg st="21" end="21"/>
                                            </p:txEl>
                                          </p:spTgt>
                                        </p:tgtEl>
                                        <p:attrNameLst>
                                          <p:attrName>style.opacity</p:attrName>
                                        </p:attrNameLst>
                                      </p:cBhvr>
                                      <p:to>
                                        <p:strVal val="0.5"/>
                                      </p:to>
                                    </p:set>
                                    <p:animEffect filter="image" prLst="opacity: 0.5">
                                      <p:cBhvr rctx="IE">
                                        <p:cTn id="73" dur="indefinite"/>
                                        <p:tgtEl>
                                          <p:spTgt spid="5">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https://d1vzuwdl7rxiz0.cloudfront.net/content/ehj/35/44/3077/F1.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r="63628"/>
          <a:stretch/>
        </p:blipFill>
        <p:spPr bwMode="auto">
          <a:xfrm>
            <a:off x="7597872" y="428255"/>
            <a:ext cx="4138499"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6453745" cy="369332"/>
          </a:xfrm>
          <a:prstGeom prst="rect">
            <a:avLst/>
          </a:prstGeom>
          <a:noFill/>
        </p:spPr>
        <p:txBody>
          <a:bodyPr wrap="square" rtlCol="0">
            <a:spAutoFit/>
          </a:bodyPr>
          <a:lstStyle/>
          <a:p>
            <a:r>
              <a:rPr lang="cs-CZ" dirty="0" smtClean="0"/>
              <a:t>Běžné VARIANTY NORMY nevyžadující další </a:t>
            </a:r>
            <a:r>
              <a:rPr lang="cs-CZ" dirty="0" err="1" smtClean="0"/>
              <a:t>dovyšetření</a:t>
            </a:r>
            <a:endParaRPr lang="cs-CZ" dirty="0"/>
          </a:p>
        </p:txBody>
      </p:sp>
      <p:sp>
        <p:nvSpPr>
          <p:cNvPr id="6" name="TextovéPole 5"/>
          <p:cNvSpPr txBox="1"/>
          <p:nvPr/>
        </p:nvSpPr>
        <p:spPr>
          <a:xfrm>
            <a:off x="362648" y="404703"/>
            <a:ext cx="7235223" cy="3323987"/>
          </a:xfrm>
          <a:prstGeom prst="rect">
            <a:avLst/>
          </a:prstGeom>
          <a:noFill/>
        </p:spPr>
        <p:txBody>
          <a:bodyPr wrap="square" rtlCol="0">
            <a:spAutoFit/>
          </a:bodyPr>
          <a:lstStyle/>
          <a:p>
            <a:r>
              <a:rPr lang="cs-CZ" sz="4000" dirty="0" err="1" smtClean="0"/>
              <a:t>Sy</a:t>
            </a:r>
            <a:r>
              <a:rPr lang="cs-CZ" sz="4000" dirty="0" smtClean="0"/>
              <a:t> časné </a:t>
            </a:r>
            <a:r>
              <a:rPr lang="cs-CZ" sz="4000" dirty="0" err="1" smtClean="0"/>
              <a:t>repolarizace</a:t>
            </a:r>
            <a:endParaRPr lang="cs-CZ" sz="4000" dirty="0" smtClean="0"/>
          </a:p>
          <a:p>
            <a:pPr marL="742950" indent="-742950">
              <a:buFont typeface="+mj-lt"/>
              <a:buAutoNum type="arabicPeriod"/>
            </a:pPr>
            <a:r>
              <a:rPr lang="cs-CZ" dirty="0" smtClean="0"/>
              <a:t>ascendentní </a:t>
            </a:r>
            <a:r>
              <a:rPr lang="cs-CZ" dirty="0"/>
              <a:t>STE ≥</a:t>
            </a:r>
            <a:r>
              <a:rPr lang="cs-CZ" dirty="0" smtClean="0"/>
              <a:t>1mm v 2 souvisejících svodech</a:t>
            </a:r>
          </a:p>
          <a:p>
            <a:pPr marL="742950" lvl="1" indent="-285750">
              <a:buFont typeface="Arial" panose="020B0604020202020204" pitchFamily="34" charset="0"/>
              <a:buChar char="•"/>
            </a:pPr>
            <a:r>
              <a:rPr lang="cs-CZ" dirty="0" smtClean="0"/>
              <a:t>Bez vlivu na prognózu sportovců</a:t>
            </a:r>
          </a:p>
          <a:p>
            <a:r>
              <a:rPr lang="cs-CZ" dirty="0" smtClean="0"/>
              <a:t>	    </a:t>
            </a:r>
            <a:r>
              <a:rPr lang="cs-CZ" dirty="0" smtClean="0">
                <a:solidFill>
                  <a:schemeClr val="tx1">
                    <a:lumMod val="65000"/>
                  </a:schemeClr>
                </a:solidFill>
              </a:rPr>
              <a:t>( </a:t>
            </a:r>
            <a:r>
              <a:rPr lang="fr-FR" dirty="0" smtClean="0">
                <a:solidFill>
                  <a:schemeClr val="tx1">
                    <a:lumMod val="65000"/>
                  </a:schemeClr>
                </a:solidFill>
              </a:rPr>
              <a:t>Biasco</a:t>
            </a:r>
            <a:r>
              <a:rPr lang="cs-CZ" dirty="0" smtClean="0">
                <a:solidFill>
                  <a:schemeClr val="tx1">
                    <a:lumMod val="65000"/>
                  </a:schemeClr>
                </a:solidFill>
              </a:rPr>
              <a:t> </a:t>
            </a:r>
            <a:r>
              <a:rPr lang="fr-FR" dirty="0" smtClean="0">
                <a:solidFill>
                  <a:schemeClr val="tx1">
                    <a:lumMod val="65000"/>
                  </a:schemeClr>
                </a:solidFill>
              </a:rPr>
              <a:t>l </a:t>
            </a:r>
            <a:r>
              <a:rPr lang="cs-CZ" dirty="0" smtClean="0">
                <a:solidFill>
                  <a:schemeClr val="tx1">
                    <a:lumMod val="65000"/>
                  </a:schemeClr>
                </a:solidFill>
              </a:rPr>
              <a:t>In </a:t>
            </a:r>
            <a:r>
              <a:rPr lang="fr-FR" dirty="0" smtClean="0">
                <a:solidFill>
                  <a:schemeClr val="tx1">
                    <a:lumMod val="65000"/>
                  </a:schemeClr>
                </a:solidFill>
              </a:rPr>
              <a:t>Circ</a:t>
            </a:r>
            <a:r>
              <a:rPr lang="cs-CZ" dirty="0" smtClean="0">
                <a:solidFill>
                  <a:schemeClr val="tx1">
                    <a:lumMod val="65000"/>
                  </a:schemeClr>
                </a:solidFill>
              </a:rPr>
              <a:t> </a:t>
            </a:r>
            <a:r>
              <a:rPr lang="fr-FR" dirty="0" smtClean="0">
                <a:solidFill>
                  <a:schemeClr val="tx1">
                    <a:lumMod val="65000"/>
                  </a:schemeClr>
                </a:solidFill>
              </a:rPr>
              <a:t>Arrhythm</a:t>
            </a:r>
            <a:r>
              <a:rPr lang="cs-CZ" dirty="0" smtClean="0">
                <a:solidFill>
                  <a:schemeClr val="tx1">
                    <a:lumMod val="65000"/>
                  </a:schemeClr>
                </a:solidFill>
              </a:rPr>
              <a:t> </a:t>
            </a:r>
            <a:r>
              <a:rPr lang="fr-FR" dirty="0" smtClean="0">
                <a:solidFill>
                  <a:schemeClr val="tx1">
                    <a:lumMod val="65000"/>
                  </a:schemeClr>
                </a:solidFill>
              </a:rPr>
              <a:t>Electrophysiol</a:t>
            </a:r>
            <a:r>
              <a:rPr lang="cs-CZ" dirty="0" smtClean="0">
                <a:solidFill>
                  <a:schemeClr val="tx1">
                    <a:lumMod val="65000"/>
                  </a:schemeClr>
                </a:solidFill>
              </a:rPr>
              <a:t> </a:t>
            </a:r>
            <a:r>
              <a:rPr lang="fr-FR" dirty="0" smtClean="0">
                <a:solidFill>
                  <a:schemeClr val="tx1">
                    <a:lumMod val="65000"/>
                  </a:schemeClr>
                </a:solidFill>
              </a:rPr>
              <a:t>2013</a:t>
            </a:r>
            <a:r>
              <a:rPr lang="cs-CZ" dirty="0" smtClean="0">
                <a:solidFill>
                  <a:schemeClr val="tx1">
                    <a:lumMod val="65000"/>
                  </a:schemeClr>
                </a:solidFill>
              </a:rPr>
              <a:t>:</a:t>
            </a:r>
            <a:r>
              <a:rPr lang="fr-FR" dirty="0" smtClean="0">
                <a:solidFill>
                  <a:schemeClr val="tx1">
                    <a:lumMod val="65000"/>
                  </a:schemeClr>
                </a:solidFill>
              </a:rPr>
              <a:t>6</a:t>
            </a:r>
            <a:r>
              <a:rPr lang="cs-CZ" dirty="0" smtClean="0">
                <a:solidFill>
                  <a:schemeClr val="tx1">
                    <a:lumMod val="65000"/>
                  </a:schemeClr>
                </a:solidFill>
              </a:rPr>
              <a:t>)</a:t>
            </a:r>
            <a:endParaRPr lang="fr-FR" dirty="0">
              <a:solidFill>
                <a:schemeClr val="tx1">
                  <a:lumMod val="65000"/>
                </a:schemeClr>
              </a:solidFill>
            </a:endParaRPr>
          </a:p>
          <a:p>
            <a:pPr marL="285750" indent="-285750">
              <a:buFont typeface="Arial" panose="020B0604020202020204" pitchFamily="34" charset="0"/>
              <a:buChar char="•"/>
            </a:pPr>
            <a:endParaRPr lang="cs-CZ" dirty="0" smtClean="0">
              <a:solidFill>
                <a:schemeClr val="tx1">
                  <a:lumMod val="65000"/>
                </a:schemeClr>
              </a:solidFill>
            </a:endParaRPr>
          </a:p>
          <a:p>
            <a:pPr marL="742950" indent="-742950">
              <a:buFont typeface="+mj-lt"/>
              <a:buAutoNum type="arabicPeriod"/>
            </a:pPr>
            <a:endParaRPr lang="cs-CZ" dirty="0" smtClean="0"/>
          </a:p>
          <a:p>
            <a:endParaRPr lang="cs-CZ" sz="4000" dirty="0" smtClean="0"/>
          </a:p>
          <a:p>
            <a:endParaRPr lang="cs-CZ" sz="4000" dirty="0" smtClean="0"/>
          </a:p>
        </p:txBody>
      </p:sp>
      <p:pic>
        <p:nvPicPr>
          <p:cNvPr id="8" name="Obrázek 7"/>
          <p:cNvPicPr>
            <a:picLocks noChangeAspect="1"/>
          </p:cNvPicPr>
          <p:nvPr/>
        </p:nvPicPr>
        <p:blipFill rotWithShape="1">
          <a:blip r:embed="rId5"/>
          <a:srcRect l="47942" t="39910" r="19264" b="15565"/>
          <a:stretch/>
        </p:blipFill>
        <p:spPr>
          <a:xfrm>
            <a:off x="358219" y="2096340"/>
            <a:ext cx="4349968" cy="3199080"/>
          </a:xfrm>
          <a:prstGeom prst="rect">
            <a:avLst/>
          </a:prstGeom>
        </p:spPr>
      </p:pic>
      <p:pic>
        <p:nvPicPr>
          <p:cNvPr id="4098" name="Picture 2" descr="http://img.medscape.com/article/778/363/778363-fig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4614" y="5528913"/>
            <a:ext cx="2221757" cy="1337368"/>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rotWithShape="1">
          <a:blip r:embed="rId7"/>
          <a:srcRect l="15430" t="22826" r="16601" b="25815"/>
          <a:stretch/>
        </p:blipFill>
        <p:spPr>
          <a:xfrm>
            <a:off x="1033881" y="1458184"/>
            <a:ext cx="6629400" cy="3600450"/>
          </a:xfrm>
          <a:prstGeom prst="rect">
            <a:avLst/>
          </a:prstGeom>
        </p:spPr>
      </p:pic>
      <p:pic>
        <p:nvPicPr>
          <p:cNvPr id="10" name="Picture 2" descr="http://img.medscape.com/article/778/363/778363-fig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219" y="1115994"/>
            <a:ext cx="7118346" cy="42848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463170" y="1458184"/>
            <a:ext cx="2220424" cy="707886"/>
          </a:xfrm>
          <a:prstGeom prst="rect">
            <a:avLst/>
          </a:prstGeom>
          <a:noFill/>
        </p:spPr>
        <p:txBody>
          <a:bodyPr wrap="square" rtlCol="0">
            <a:spAutoFit/>
          </a:bodyPr>
          <a:lstStyle/>
          <a:p>
            <a:r>
              <a:rPr lang="cs-CZ" sz="4000" b="1" dirty="0" smtClean="0">
                <a:solidFill>
                  <a:schemeClr val="bg1"/>
                </a:solidFill>
              </a:rPr>
              <a:t>EKG č.4</a:t>
            </a:r>
            <a:endParaRPr lang="cs-CZ" sz="4000" b="1" dirty="0">
              <a:solidFill>
                <a:schemeClr val="bg1"/>
              </a:solidFill>
            </a:endParaRPr>
          </a:p>
        </p:txBody>
      </p:sp>
    </p:spTree>
    <p:extLst>
      <p:ext uri="{BB962C8B-B14F-4D97-AF65-F5344CB8AC3E}">
        <p14:creationId xmlns:p14="http://schemas.microsoft.com/office/powerpoint/2010/main" val="306893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https://d1vzuwdl7rxiz0.cloudfront.net/content/ehj/35/44/3077/F1.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r="63628"/>
          <a:stretch/>
        </p:blipFill>
        <p:spPr bwMode="auto">
          <a:xfrm>
            <a:off x="7597872" y="428255"/>
            <a:ext cx="4138499"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6453745" cy="369332"/>
          </a:xfrm>
          <a:prstGeom prst="rect">
            <a:avLst/>
          </a:prstGeom>
          <a:noFill/>
        </p:spPr>
        <p:txBody>
          <a:bodyPr wrap="square" rtlCol="0">
            <a:spAutoFit/>
          </a:bodyPr>
          <a:lstStyle/>
          <a:p>
            <a:r>
              <a:rPr lang="cs-CZ" dirty="0" smtClean="0"/>
              <a:t>Běžné VARIANTY NORMY nevyžadující další </a:t>
            </a:r>
            <a:r>
              <a:rPr lang="cs-CZ" dirty="0" err="1" smtClean="0"/>
              <a:t>dovyšetření</a:t>
            </a:r>
            <a:endParaRPr lang="cs-CZ" dirty="0"/>
          </a:p>
        </p:txBody>
      </p:sp>
      <p:sp>
        <p:nvSpPr>
          <p:cNvPr id="7" name="TextovéPole 6"/>
          <p:cNvSpPr txBox="1"/>
          <p:nvPr/>
        </p:nvSpPr>
        <p:spPr>
          <a:xfrm>
            <a:off x="362648" y="404703"/>
            <a:ext cx="5742317" cy="5201424"/>
          </a:xfrm>
          <a:prstGeom prst="rect">
            <a:avLst/>
          </a:prstGeom>
          <a:noFill/>
        </p:spPr>
        <p:txBody>
          <a:bodyPr wrap="square" rtlCol="0">
            <a:spAutoFit/>
          </a:bodyPr>
          <a:lstStyle/>
          <a:p>
            <a:r>
              <a:rPr lang="cs-CZ" sz="4000" dirty="0" err="1" smtClean="0"/>
              <a:t>Voltážová</a:t>
            </a:r>
            <a:r>
              <a:rPr lang="cs-CZ" sz="4000" dirty="0" smtClean="0"/>
              <a:t> kritéria HLK</a:t>
            </a:r>
          </a:p>
          <a:p>
            <a:pPr marL="342900" indent="-342900">
              <a:buAutoNum type="arabicPeriod"/>
            </a:pPr>
            <a:r>
              <a:rPr lang="cs-CZ" dirty="0" err="1" smtClean="0"/>
              <a:t>Sokolowův-Lyonův</a:t>
            </a:r>
            <a:r>
              <a:rPr lang="cs-CZ" dirty="0" smtClean="0"/>
              <a:t> </a:t>
            </a:r>
            <a:r>
              <a:rPr lang="cs-CZ" dirty="0"/>
              <a:t>index: S V1,2 + R V5,6 </a:t>
            </a:r>
            <a:r>
              <a:rPr lang="cs-CZ" dirty="0">
                <a:sym typeface="Symbol" panose="05050102010706020507" pitchFamily="18" charset="2"/>
              </a:rPr>
              <a:t></a:t>
            </a:r>
            <a:r>
              <a:rPr lang="cs-CZ" dirty="0"/>
              <a:t> 35 </a:t>
            </a:r>
            <a:r>
              <a:rPr lang="cs-CZ" dirty="0" smtClean="0"/>
              <a:t>mm</a:t>
            </a:r>
          </a:p>
          <a:p>
            <a:pPr marL="342900" indent="-342900">
              <a:buAutoNum type="arabicPeriod"/>
            </a:pPr>
            <a:r>
              <a:rPr lang="cs-CZ" dirty="0" smtClean="0"/>
              <a:t>Index </a:t>
            </a:r>
            <a:r>
              <a:rPr lang="cs-CZ" dirty="0" err="1"/>
              <a:t>McPhie</a:t>
            </a:r>
            <a:r>
              <a:rPr lang="cs-CZ" dirty="0"/>
              <a:t>: max. S + max. R v hrudních svodech </a:t>
            </a:r>
            <a:r>
              <a:rPr lang="cs-CZ" dirty="0">
                <a:sym typeface="Symbol" panose="05050102010706020507" pitchFamily="18" charset="2"/>
              </a:rPr>
              <a:t></a:t>
            </a:r>
            <a:r>
              <a:rPr lang="cs-CZ" dirty="0"/>
              <a:t> 40 </a:t>
            </a:r>
            <a:r>
              <a:rPr lang="cs-CZ" dirty="0" smtClean="0"/>
              <a:t>mm</a:t>
            </a:r>
          </a:p>
          <a:p>
            <a:pPr marL="571500" indent="-571500">
              <a:buFont typeface="Arial" panose="020B0604020202020204" pitchFamily="34" charset="0"/>
              <a:buChar char="•"/>
            </a:pPr>
            <a:r>
              <a:rPr lang="cs-CZ" dirty="0" smtClean="0"/>
              <a:t>Vyšší u mužů, černochů, aerobně trénovaných, </a:t>
            </a:r>
            <a:r>
              <a:rPr lang="cs-CZ" dirty="0" err="1" smtClean="0"/>
              <a:t>hubenýh</a:t>
            </a:r>
            <a:endParaRPr lang="cs-CZ" dirty="0" smtClean="0"/>
          </a:p>
          <a:p>
            <a:pPr marL="571500" indent="-571500">
              <a:buFont typeface="Arial" panose="020B0604020202020204" pitchFamily="34" charset="0"/>
              <a:buChar char="•"/>
            </a:pPr>
            <a:r>
              <a:rPr lang="cs-CZ" dirty="0" smtClean="0"/>
              <a:t>Nižší u </a:t>
            </a:r>
            <a:r>
              <a:rPr lang="cs-CZ" dirty="0" err="1" smtClean="0"/>
              <a:t>obezních</a:t>
            </a:r>
            <a:r>
              <a:rPr lang="cs-CZ" dirty="0" smtClean="0"/>
              <a:t>, starších, s plicní nemocí, s hypotyreózou)</a:t>
            </a:r>
          </a:p>
          <a:p>
            <a:pPr marL="571500" indent="-571500">
              <a:buFont typeface="Arial" panose="020B0604020202020204" pitchFamily="34" charset="0"/>
              <a:buChar char="•"/>
            </a:pPr>
            <a:r>
              <a:rPr lang="cs-CZ" dirty="0" smtClean="0"/>
              <a:t>Neexistuji MRI korelační studie</a:t>
            </a:r>
          </a:p>
          <a:p>
            <a:r>
              <a:rPr lang="cs-CZ" dirty="0" smtClean="0">
                <a:solidFill>
                  <a:schemeClr val="tx1">
                    <a:lumMod val="65000"/>
                  </a:schemeClr>
                </a:solidFill>
              </a:rPr>
              <a:t>		( </a:t>
            </a:r>
            <a:r>
              <a:rPr lang="cs-CZ" dirty="0" err="1">
                <a:solidFill>
                  <a:schemeClr val="tx1">
                    <a:lumMod val="65000"/>
                  </a:schemeClr>
                </a:solidFill>
              </a:rPr>
              <a:t>Hancock</a:t>
            </a:r>
            <a:r>
              <a:rPr lang="cs-CZ" dirty="0">
                <a:solidFill>
                  <a:schemeClr val="tx1">
                    <a:lumMod val="65000"/>
                  </a:schemeClr>
                </a:solidFill>
              </a:rPr>
              <a:t> EW in </a:t>
            </a:r>
            <a:r>
              <a:rPr lang="cs-CZ" i="1" dirty="0" err="1">
                <a:solidFill>
                  <a:schemeClr val="tx1">
                    <a:lumMod val="65000"/>
                  </a:schemeClr>
                </a:solidFill>
              </a:rPr>
              <a:t>Circulation</a:t>
            </a:r>
            <a:r>
              <a:rPr lang="cs-CZ" dirty="0">
                <a:solidFill>
                  <a:schemeClr val="tx1">
                    <a:lumMod val="65000"/>
                  </a:schemeClr>
                </a:solidFill>
              </a:rPr>
              <a:t> </a:t>
            </a:r>
            <a:r>
              <a:rPr lang="cs-CZ" dirty="0" smtClean="0">
                <a:solidFill>
                  <a:schemeClr val="tx1">
                    <a:lumMod val="65000"/>
                  </a:schemeClr>
                </a:solidFill>
              </a:rPr>
              <a:t>2009;119)</a:t>
            </a:r>
            <a:endParaRPr lang="cs-CZ" dirty="0">
              <a:solidFill>
                <a:schemeClr val="tx1">
                  <a:lumMod val="65000"/>
                </a:schemeClr>
              </a:solidFill>
            </a:endParaRPr>
          </a:p>
          <a:p>
            <a:pPr marL="571500" indent="-571500">
              <a:buFont typeface="Arial" panose="020B0604020202020204" pitchFamily="34" charset="0"/>
              <a:buChar char="•"/>
            </a:pPr>
            <a:r>
              <a:rPr lang="cs-CZ" dirty="0" smtClean="0"/>
              <a:t>U </a:t>
            </a:r>
            <a:r>
              <a:rPr lang="cs-CZ" dirty="0"/>
              <a:t>sportovců pozitivní v 45 % ( u neaktivních mladých v 25 %) bez echo známek HLK</a:t>
            </a:r>
          </a:p>
          <a:p>
            <a:r>
              <a:rPr lang="cs-CZ" dirty="0" smtClean="0"/>
              <a:t>		</a:t>
            </a:r>
            <a:r>
              <a:rPr lang="cs-CZ" dirty="0" smtClean="0">
                <a:solidFill>
                  <a:schemeClr val="tx1">
                    <a:lumMod val="65000"/>
                  </a:schemeClr>
                </a:solidFill>
              </a:rPr>
              <a:t>( </a:t>
            </a:r>
            <a:r>
              <a:rPr lang="cs-CZ" dirty="0" err="1" smtClean="0">
                <a:solidFill>
                  <a:schemeClr val="tx1">
                    <a:lumMod val="65000"/>
                  </a:schemeClr>
                </a:solidFill>
              </a:rPr>
              <a:t>Papadakis</a:t>
            </a:r>
            <a:r>
              <a:rPr lang="cs-CZ" dirty="0" smtClean="0">
                <a:solidFill>
                  <a:schemeClr val="tx1">
                    <a:lumMod val="65000"/>
                  </a:schemeClr>
                </a:solidFill>
              </a:rPr>
              <a:t> M in </a:t>
            </a:r>
            <a:r>
              <a:rPr lang="cs-CZ" i="1" dirty="0">
                <a:solidFill>
                  <a:schemeClr val="tx1">
                    <a:lumMod val="65000"/>
                  </a:schemeClr>
                </a:solidFill>
              </a:rPr>
              <a:t>Eur </a:t>
            </a:r>
            <a:r>
              <a:rPr lang="cs-CZ" i="1" dirty="0" err="1">
                <a:solidFill>
                  <a:schemeClr val="tx1">
                    <a:lumMod val="65000"/>
                  </a:schemeClr>
                </a:solidFill>
              </a:rPr>
              <a:t>Heart</a:t>
            </a:r>
            <a:r>
              <a:rPr lang="cs-CZ" i="1" dirty="0">
                <a:solidFill>
                  <a:schemeClr val="tx1">
                    <a:lumMod val="65000"/>
                  </a:schemeClr>
                </a:solidFill>
              </a:rPr>
              <a:t> J</a:t>
            </a:r>
            <a:r>
              <a:rPr lang="cs-CZ" dirty="0">
                <a:solidFill>
                  <a:schemeClr val="tx1">
                    <a:lumMod val="65000"/>
                  </a:schemeClr>
                </a:solidFill>
              </a:rPr>
              <a:t> </a:t>
            </a:r>
            <a:r>
              <a:rPr lang="cs-CZ" dirty="0" smtClean="0">
                <a:solidFill>
                  <a:schemeClr val="tx1">
                    <a:lumMod val="65000"/>
                  </a:schemeClr>
                </a:solidFill>
              </a:rPr>
              <a:t>2009;30)</a:t>
            </a:r>
          </a:p>
          <a:p>
            <a:r>
              <a:rPr lang="cs-CZ" dirty="0">
                <a:solidFill>
                  <a:schemeClr val="tx1">
                    <a:lumMod val="65000"/>
                  </a:schemeClr>
                </a:solidFill>
              </a:rPr>
              <a:t>	</a:t>
            </a:r>
            <a:r>
              <a:rPr lang="cs-CZ" dirty="0" smtClean="0">
                <a:solidFill>
                  <a:schemeClr val="tx1">
                    <a:lumMod val="65000"/>
                  </a:schemeClr>
                </a:solidFill>
              </a:rPr>
              <a:t>	</a:t>
            </a:r>
            <a:endParaRPr lang="cs-CZ" sz="4000" dirty="0" smtClean="0"/>
          </a:p>
          <a:p>
            <a:endParaRPr lang="cs-CZ" sz="4000" dirty="0" smtClean="0"/>
          </a:p>
        </p:txBody>
      </p:sp>
      <p:pic>
        <p:nvPicPr>
          <p:cNvPr id="5122" name="Picture 2" descr="http://img.medscape.com/article/778/363/778363-fig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8224" y="5538338"/>
            <a:ext cx="2138147" cy="1319661"/>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p:cNvPicPr>
            <a:picLocks noChangeAspect="1"/>
          </p:cNvPicPr>
          <p:nvPr/>
        </p:nvPicPr>
        <p:blipFill rotWithShape="1">
          <a:blip r:embed="rId6"/>
          <a:srcRect l="20957" t="12054" r="21334" b="7461"/>
          <a:stretch/>
        </p:blipFill>
        <p:spPr>
          <a:xfrm>
            <a:off x="1891553" y="1060051"/>
            <a:ext cx="5552993" cy="4195029"/>
          </a:xfrm>
          <a:prstGeom prst="rect">
            <a:avLst/>
          </a:prstGeom>
          <a:effectLst>
            <a:reflection endPos="0" dist="50800" dir="5400000" sy="-100000" algn="bl" rotWithShape="0"/>
          </a:effectLst>
        </p:spPr>
      </p:pic>
      <p:pic>
        <p:nvPicPr>
          <p:cNvPr id="10" name="Picture 2" descr="http://img.medscape.com/article/778/363/778363-fig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19" y="1033171"/>
            <a:ext cx="6840440" cy="42219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33806" y="1291864"/>
            <a:ext cx="2220424" cy="707886"/>
          </a:xfrm>
          <a:prstGeom prst="rect">
            <a:avLst/>
          </a:prstGeom>
          <a:noFill/>
        </p:spPr>
        <p:txBody>
          <a:bodyPr wrap="square" rtlCol="0">
            <a:spAutoFit/>
          </a:bodyPr>
          <a:lstStyle/>
          <a:p>
            <a:r>
              <a:rPr lang="cs-CZ" sz="4000" b="1" dirty="0" smtClean="0">
                <a:solidFill>
                  <a:schemeClr val="bg1"/>
                </a:solidFill>
              </a:rPr>
              <a:t>EKG č.5</a:t>
            </a:r>
            <a:endParaRPr lang="cs-CZ" sz="4000" b="1" dirty="0">
              <a:solidFill>
                <a:schemeClr val="bg1"/>
              </a:solidFill>
            </a:endParaRPr>
          </a:p>
        </p:txBody>
      </p:sp>
    </p:spTree>
    <p:extLst>
      <p:ext uri="{BB962C8B-B14F-4D97-AF65-F5344CB8AC3E}">
        <p14:creationId xmlns:p14="http://schemas.microsoft.com/office/powerpoint/2010/main" val="294055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12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nextCondLst>
                <p:cond evt="onClick" delay="0">
                  <p:tgtEl>
                    <p:spTgt spid="5122"/>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https://d1vzuwdl7rxiz0.cloudfront.net/content/ehj/35/44/3077/F1.large.jpg?width=800&amp;height=600&amp;carous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19" y="429658"/>
            <a:ext cx="11378152"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7957628" cy="369332"/>
          </a:xfrm>
          <a:prstGeom prst="rect">
            <a:avLst/>
          </a:prstGeom>
          <a:noFill/>
        </p:spPr>
        <p:txBody>
          <a:bodyPr wrap="none" rtlCol="0">
            <a:spAutoFit/>
          </a:bodyPr>
          <a:lstStyle/>
          <a:p>
            <a:r>
              <a:rPr lang="cs-CZ" dirty="0" smtClean="0"/>
              <a:t>„</a:t>
            </a:r>
            <a:r>
              <a:rPr lang="cs-CZ" dirty="0" err="1" smtClean="0"/>
              <a:t>Refined</a:t>
            </a:r>
            <a:r>
              <a:rPr lang="cs-CZ" dirty="0" smtClean="0"/>
              <a:t>“ … revidovaná </a:t>
            </a:r>
            <a:r>
              <a:rPr lang="cs-CZ" dirty="0" err="1" smtClean="0"/>
              <a:t>Seattlská</a:t>
            </a:r>
            <a:r>
              <a:rPr lang="cs-CZ" dirty="0" smtClean="0"/>
              <a:t> kritéria k hodnocení EKG sportovce</a:t>
            </a:r>
            <a:endParaRPr lang="cs-CZ" dirty="0"/>
          </a:p>
        </p:txBody>
      </p:sp>
      <p:sp>
        <p:nvSpPr>
          <p:cNvPr id="5" name="Obdélník 4"/>
          <p:cNvSpPr/>
          <p:nvPr/>
        </p:nvSpPr>
        <p:spPr>
          <a:xfrm>
            <a:off x="8075363" y="429658"/>
            <a:ext cx="3661007" cy="4826825"/>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358218" y="429657"/>
            <a:ext cx="4070563" cy="4826825"/>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54529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https://d1vzuwdl7rxiz0.cloudfront.net/content/ehj/35/44/3077/F1.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l="36259" r="33144"/>
          <a:stretch/>
        </p:blipFill>
        <p:spPr bwMode="auto">
          <a:xfrm>
            <a:off x="8255041" y="428255"/>
            <a:ext cx="3481330"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6598281" cy="369332"/>
          </a:xfrm>
          <a:prstGeom prst="rect">
            <a:avLst/>
          </a:prstGeom>
          <a:noFill/>
        </p:spPr>
        <p:txBody>
          <a:bodyPr wrap="none" rtlCol="0">
            <a:spAutoFit/>
          </a:bodyPr>
          <a:lstStyle/>
          <a:p>
            <a:r>
              <a:rPr lang="cs-CZ" dirty="0" smtClean="0"/>
              <a:t>EKG nálezy POTENCIÁLNĚ vyžadující následné </a:t>
            </a:r>
            <a:r>
              <a:rPr lang="cs-CZ" dirty="0" err="1" smtClean="0"/>
              <a:t>dovyšetření</a:t>
            </a:r>
            <a:endParaRPr lang="cs-CZ" dirty="0"/>
          </a:p>
        </p:txBody>
      </p:sp>
      <p:sp>
        <p:nvSpPr>
          <p:cNvPr id="6" name="TextovéPole 5"/>
          <p:cNvSpPr txBox="1"/>
          <p:nvPr/>
        </p:nvSpPr>
        <p:spPr>
          <a:xfrm>
            <a:off x="425399" y="428255"/>
            <a:ext cx="5921613" cy="3754874"/>
          </a:xfrm>
          <a:prstGeom prst="rect">
            <a:avLst/>
          </a:prstGeom>
          <a:noFill/>
        </p:spPr>
        <p:txBody>
          <a:bodyPr wrap="square" rtlCol="0">
            <a:spAutoFit/>
          </a:bodyPr>
          <a:lstStyle/>
          <a:p>
            <a:r>
              <a:rPr lang="cs-CZ" sz="4000" dirty="0" smtClean="0"/>
              <a:t>Zvětšení levé  síně</a:t>
            </a:r>
          </a:p>
          <a:p>
            <a:r>
              <a:rPr lang="cs-CZ" dirty="0" smtClean="0"/>
              <a:t>1. </a:t>
            </a:r>
            <a:r>
              <a:rPr lang="cs-CZ" dirty="0"/>
              <a:t>	n</a:t>
            </a:r>
            <a:r>
              <a:rPr lang="cs-CZ" dirty="0" smtClean="0"/>
              <a:t>egativní část vlny P v V1 je hlubší než 			0,1mV a širší než 40 </a:t>
            </a:r>
            <a:r>
              <a:rPr lang="cs-CZ" dirty="0" err="1" smtClean="0"/>
              <a:t>ms</a:t>
            </a:r>
            <a:r>
              <a:rPr lang="cs-CZ" dirty="0" smtClean="0"/>
              <a:t>	</a:t>
            </a:r>
            <a:endParaRPr lang="cs-CZ" sz="4000" dirty="0" smtClean="0"/>
          </a:p>
          <a:p>
            <a:pPr marL="285750" indent="-285750">
              <a:buFont typeface="Arial" panose="020B0604020202020204" pitchFamily="34" charset="0"/>
              <a:buChar char="•"/>
            </a:pPr>
            <a:r>
              <a:rPr lang="cs-CZ" dirty="0" smtClean="0"/>
              <a:t>Zvětšení nad 40 mm  u 20 % sportovců</a:t>
            </a:r>
          </a:p>
          <a:p>
            <a:pPr marL="285750" indent="-285750">
              <a:buFont typeface="Arial" panose="020B0604020202020204" pitchFamily="34" charset="0"/>
              <a:buChar char="•"/>
            </a:pPr>
            <a:r>
              <a:rPr lang="cs-CZ" dirty="0" smtClean="0"/>
              <a:t>Kompenzační mechanismus</a:t>
            </a:r>
          </a:p>
          <a:p>
            <a:r>
              <a:rPr lang="cs-CZ" dirty="0"/>
              <a:t>	</a:t>
            </a:r>
            <a:r>
              <a:rPr lang="cs-CZ" dirty="0" smtClean="0">
                <a:solidFill>
                  <a:schemeClr val="tx1">
                    <a:lumMod val="65000"/>
                  </a:schemeClr>
                </a:solidFill>
              </a:rPr>
              <a:t>( </a:t>
            </a:r>
            <a:r>
              <a:rPr lang="cs-CZ" dirty="0" err="1" smtClean="0">
                <a:solidFill>
                  <a:schemeClr val="tx1">
                    <a:lumMod val="65000"/>
                  </a:schemeClr>
                </a:solidFill>
              </a:rPr>
              <a:t>Pelliccia</a:t>
            </a:r>
            <a:r>
              <a:rPr lang="cs-CZ" dirty="0" smtClean="0">
                <a:solidFill>
                  <a:schemeClr val="tx1">
                    <a:lumMod val="65000"/>
                  </a:schemeClr>
                </a:solidFill>
              </a:rPr>
              <a:t> </a:t>
            </a:r>
            <a:r>
              <a:rPr lang="cs-CZ" dirty="0">
                <a:solidFill>
                  <a:schemeClr val="tx1">
                    <a:lumMod val="65000"/>
                  </a:schemeClr>
                </a:solidFill>
              </a:rPr>
              <a:t>A </a:t>
            </a:r>
            <a:r>
              <a:rPr lang="cs-CZ" dirty="0" smtClean="0">
                <a:solidFill>
                  <a:schemeClr val="tx1">
                    <a:lumMod val="65000"/>
                  </a:schemeClr>
                </a:solidFill>
              </a:rPr>
              <a:t>In </a:t>
            </a:r>
            <a:r>
              <a:rPr lang="en-US" i="1" dirty="0" smtClean="0">
                <a:solidFill>
                  <a:schemeClr val="tx1">
                    <a:lumMod val="65000"/>
                  </a:schemeClr>
                </a:solidFill>
              </a:rPr>
              <a:t>J </a:t>
            </a:r>
            <a:r>
              <a:rPr lang="en-US" i="1" dirty="0">
                <a:solidFill>
                  <a:schemeClr val="tx1">
                    <a:lumMod val="65000"/>
                  </a:schemeClr>
                </a:solidFill>
              </a:rPr>
              <a:t>Am </a:t>
            </a:r>
            <a:r>
              <a:rPr lang="en-US" i="1" dirty="0" err="1">
                <a:solidFill>
                  <a:schemeClr val="tx1">
                    <a:lumMod val="65000"/>
                  </a:schemeClr>
                </a:solidFill>
              </a:rPr>
              <a:t>Coll</a:t>
            </a:r>
            <a:r>
              <a:rPr lang="en-US" i="1" dirty="0">
                <a:solidFill>
                  <a:schemeClr val="tx1">
                    <a:lumMod val="65000"/>
                  </a:schemeClr>
                </a:solidFill>
              </a:rPr>
              <a:t> </a:t>
            </a:r>
            <a:r>
              <a:rPr lang="en-US" i="1" dirty="0" err="1" smtClean="0">
                <a:solidFill>
                  <a:schemeClr val="tx1">
                    <a:lumMod val="65000"/>
                  </a:schemeClr>
                </a:solidFill>
              </a:rPr>
              <a:t>Cardiol</a:t>
            </a:r>
            <a:r>
              <a:rPr lang="en-US" dirty="0" smtClean="0">
                <a:solidFill>
                  <a:schemeClr val="tx1">
                    <a:lumMod val="65000"/>
                  </a:schemeClr>
                </a:solidFill>
              </a:rPr>
              <a:t>.</a:t>
            </a:r>
            <a:r>
              <a:rPr lang="cs-CZ" dirty="0" smtClean="0">
                <a:solidFill>
                  <a:schemeClr val="tx1">
                    <a:lumMod val="65000"/>
                  </a:schemeClr>
                </a:solidFill>
              </a:rPr>
              <a:t> </a:t>
            </a:r>
            <a:r>
              <a:rPr lang="en-US" dirty="0" smtClean="0">
                <a:solidFill>
                  <a:schemeClr val="tx1">
                    <a:lumMod val="65000"/>
                  </a:schemeClr>
                </a:solidFill>
              </a:rPr>
              <a:t>2005</a:t>
            </a:r>
            <a:r>
              <a:rPr lang="cs-CZ" dirty="0" smtClean="0">
                <a:solidFill>
                  <a:schemeClr val="tx1">
                    <a:lumMod val="65000"/>
                  </a:schemeClr>
                </a:solidFill>
              </a:rPr>
              <a:t>:</a:t>
            </a:r>
            <a:r>
              <a:rPr lang="en-US" dirty="0" smtClean="0">
                <a:solidFill>
                  <a:schemeClr val="tx1">
                    <a:lumMod val="65000"/>
                  </a:schemeClr>
                </a:solidFill>
              </a:rPr>
              <a:t>46</a:t>
            </a:r>
            <a:r>
              <a:rPr lang="cs-CZ" dirty="0" smtClean="0">
                <a:solidFill>
                  <a:schemeClr val="tx1">
                    <a:lumMod val="65000"/>
                  </a:schemeClr>
                </a:solidFill>
              </a:rPr>
              <a:t>)</a:t>
            </a:r>
          </a:p>
          <a:p>
            <a:pPr marL="285750" indent="-285750">
              <a:buFont typeface="Arial" panose="020B0604020202020204" pitchFamily="34" charset="0"/>
              <a:buChar char="•"/>
            </a:pPr>
            <a:r>
              <a:rPr lang="cs-CZ" dirty="0" smtClean="0"/>
              <a:t>10-21 % HKMP, 40 % HKMP u černochů</a:t>
            </a:r>
          </a:p>
          <a:p>
            <a:pPr marL="285750" indent="-285750">
              <a:buFont typeface="Arial" panose="020B0604020202020204" pitchFamily="34" charset="0"/>
              <a:buChar char="•"/>
            </a:pPr>
            <a:r>
              <a:rPr lang="cs-CZ" dirty="0" smtClean="0"/>
              <a:t>13-33% při DKMP</a:t>
            </a:r>
          </a:p>
          <a:p>
            <a:r>
              <a:rPr lang="cs-CZ" dirty="0" smtClean="0">
                <a:solidFill>
                  <a:schemeClr val="tx1">
                    <a:lumMod val="65000"/>
                  </a:schemeClr>
                </a:solidFill>
              </a:rPr>
              <a:t>	(</a:t>
            </a:r>
            <a:r>
              <a:rPr lang="cs-CZ" dirty="0" err="1">
                <a:solidFill>
                  <a:schemeClr val="tx1">
                    <a:lumMod val="65000"/>
                  </a:schemeClr>
                </a:solidFill>
              </a:rPr>
              <a:t>Drezner</a:t>
            </a:r>
            <a:r>
              <a:rPr lang="cs-CZ" dirty="0">
                <a:solidFill>
                  <a:schemeClr val="tx1">
                    <a:lumMod val="65000"/>
                  </a:schemeClr>
                </a:solidFill>
              </a:rPr>
              <a:t> </a:t>
            </a:r>
            <a:r>
              <a:rPr lang="cs-CZ" dirty="0" smtClean="0">
                <a:solidFill>
                  <a:schemeClr val="tx1">
                    <a:lumMod val="65000"/>
                  </a:schemeClr>
                </a:solidFill>
              </a:rPr>
              <a:t>JA In Br </a:t>
            </a:r>
            <a:r>
              <a:rPr lang="cs-CZ" dirty="0">
                <a:solidFill>
                  <a:schemeClr val="tx1">
                    <a:lumMod val="65000"/>
                  </a:schemeClr>
                </a:solidFill>
              </a:rPr>
              <a:t>J </a:t>
            </a:r>
            <a:r>
              <a:rPr lang="cs-CZ" dirty="0" err="1">
                <a:solidFill>
                  <a:schemeClr val="tx1">
                    <a:lumMod val="65000"/>
                  </a:schemeClr>
                </a:solidFill>
              </a:rPr>
              <a:t>Sports</a:t>
            </a:r>
            <a:r>
              <a:rPr lang="cs-CZ" dirty="0">
                <a:solidFill>
                  <a:schemeClr val="tx1">
                    <a:lumMod val="65000"/>
                  </a:schemeClr>
                </a:solidFill>
              </a:rPr>
              <a:t> </a:t>
            </a:r>
            <a:r>
              <a:rPr lang="cs-CZ" dirty="0" smtClean="0">
                <a:solidFill>
                  <a:schemeClr val="tx1">
                    <a:lumMod val="65000"/>
                  </a:schemeClr>
                </a:solidFill>
              </a:rPr>
              <a:t>Med 2013:47)</a:t>
            </a:r>
            <a:endParaRPr lang="cs-CZ" dirty="0">
              <a:solidFill>
                <a:schemeClr val="tx1">
                  <a:lumMod val="65000"/>
                </a:schemeClr>
              </a:solidFill>
            </a:endParaRPr>
          </a:p>
          <a:p>
            <a:pPr marL="285750" indent="-285750">
              <a:buFont typeface="Arial" panose="020B0604020202020204" pitchFamily="34" charset="0"/>
              <a:buChar char="•"/>
            </a:pPr>
            <a:r>
              <a:rPr lang="cs-CZ" dirty="0" smtClean="0"/>
              <a:t>26 % LVNC </a:t>
            </a:r>
          </a:p>
          <a:p>
            <a:r>
              <a:rPr lang="cs-CZ" dirty="0">
                <a:solidFill>
                  <a:schemeClr val="tx1">
                    <a:lumMod val="65000"/>
                  </a:schemeClr>
                </a:solidFill>
              </a:rPr>
              <a:t>	</a:t>
            </a:r>
            <a:r>
              <a:rPr lang="cs-CZ" dirty="0" smtClean="0">
                <a:solidFill>
                  <a:schemeClr val="tx1">
                    <a:lumMod val="65000"/>
                  </a:schemeClr>
                </a:solidFill>
              </a:rPr>
              <a:t>( </a:t>
            </a:r>
            <a:r>
              <a:rPr lang="cs-CZ" dirty="0" err="1" smtClean="0">
                <a:solidFill>
                  <a:schemeClr val="tx1">
                    <a:lumMod val="65000"/>
                  </a:schemeClr>
                </a:solidFill>
              </a:rPr>
              <a:t>Steffel</a:t>
            </a:r>
            <a:r>
              <a:rPr lang="cs-CZ" dirty="0" smtClean="0">
                <a:solidFill>
                  <a:schemeClr val="tx1">
                    <a:lumMod val="65000"/>
                  </a:schemeClr>
                </a:solidFill>
              </a:rPr>
              <a:t> J In </a:t>
            </a:r>
            <a:r>
              <a:rPr lang="en-US" dirty="0">
                <a:solidFill>
                  <a:schemeClr val="tx1">
                    <a:lumMod val="65000"/>
                  </a:schemeClr>
                </a:solidFill>
              </a:rPr>
              <a:t>Am J </a:t>
            </a:r>
            <a:r>
              <a:rPr lang="en-US" dirty="0" err="1" smtClean="0">
                <a:solidFill>
                  <a:schemeClr val="tx1">
                    <a:lumMod val="65000"/>
                  </a:schemeClr>
                </a:solidFill>
              </a:rPr>
              <a:t>Cardiol</a:t>
            </a:r>
            <a:r>
              <a:rPr lang="cs-CZ" dirty="0" smtClean="0">
                <a:solidFill>
                  <a:schemeClr val="tx1">
                    <a:lumMod val="65000"/>
                  </a:schemeClr>
                </a:solidFill>
              </a:rPr>
              <a:t> </a:t>
            </a:r>
            <a:r>
              <a:rPr lang="en-US" dirty="0" smtClean="0">
                <a:solidFill>
                  <a:schemeClr val="tx1">
                    <a:lumMod val="65000"/>
                  </a:schemeClr>
                </a:solidFill>
              </a:rPr>
              <a:t>2009</a:t>
            </a:r>
            <a:r>
              <a:rPr lang="cs-CZ" dirty="0" smtClean="0">
                <a:solidFill>
                  <a:schemeClr val="tx1">
                    <a:lumMod val="65000"/>
                  </a:schemeClr>
                </a:solidFill>
              </a:rPr>
              <a:t>:</a:t>
            </a:r>
            <a:r>
              <a:rPr lang="en-US" dirty="0" smtClean="0">
                <a:solidFill>
                  <a:schemeClr val="tx1">
                    <a:lumMod val="65000"/>
                  </a:schemeClr>
                </a:solidFill>
              </a:rPr>
              <a:t>104</a:t>
            </a:r>
            <a:r>
              <a:rPr lang="cs-CZ" dirty="0" smtClean="0">
                <a:solidFill>
                  <a:schemeClr val="tx1">
                    <a:lumMod val="65000"/>
                  </a:schemeClr>
                </a:solidFill>
              </a:rPr>
              <a:t>)</a:t>
            </a:r>
            <a:endParaRPr lang="en-US" dirty="0">
              <a:solidFill>
                <a:schemeClr val="tx1">
                  <a:lumMod val="65000"/>
                </a:schemeClr>
              </a:solidFill>
            </a:endParaRPr>
          </a:p>
          <a:p>
            <a:pPr marL="285750" indent="-285750">
              <a:buFont typeface="Arial" panose="020B0604020202020204" pitchFamily="34" charset="0"/>
              <a:buChar char="•"/>
            </a:pPr>
            <a:endParaRPr lang="cs-CZ" dirty="0" smtClean="0"/>
          </a:p>
        </p:txBody>
      </p:sp>
      <p:pic>
        <p:nvPicPr>
          <p:cNvPr id="6146" name="Picture 2" descr="Image not avail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8439" y="3319950"/>
            <a:ext cx="3123075" cy="18417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i.ytimg.com/vi/gGz0T_dw0Ho/maxresdefault.jpg"/>
          <p:cNvPicPr>
            <a:picLocks noChangeAspect="1" noChangeArrowheads="1"/>
          </p:cNvPicPr>
          <p:nvPr/>
        </p:nvPicPr>
        <p:blipFill rotWithShape="1">
          <a:blip r:embed="rId6">
            <a:extLst>
              <a:ext uri="{28A0092B-C50C-407E-A947-70E740481C1C}">
                <a14:useLocalDpi xmlns:a14="http://schemas.microsoft.com/office/drawing/2010/main" val="0"/>
              </a:ext>
            </a:extLst>
          </a:blip>
          <a:srcRect l="47071" t="58408" r="30556"/>
          <a:stretch/>
        </p:blipFill>
        <p:spPr bwMode="auto">
          <a:xfrm>
            <a:off x="6347012" y="1074201"/>
            <a:ext cx="1634502" cy="170804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6452048" y="1308701"/>
            <a:ext cx="474810" cy="369332"/>
          </a:xfrm>
          <a:prstGeom prst="rect">
            <a:avLst/>
          </a:prstGeom>
          <a:noFill/>
        </p:spPr>
        <p:txBody>
          <a:bodyPr wrap="none" rtlCol="0">
            <a:spAutoFit/>
          </a:bodyPr>
          <a:lstStyle/>
          <a:p>
            <a:r>
              <a:rPr lang="cs-CZ" dirty="0" smtClean="0">
                <a:solidFill>
                  <a:schemeClr val="bg1"/>
                </a:solidFill>
              </a:rPr>
              <a:t>V1</a:t>
            </a:r>
            <a:endParaRPr lang="cs-CZ" dirty="0">
              <a:solidFill>
                <a:schemeClr val="bg1"/>
              </a:solidFill>
            </a:endParaRPr>
          </a:p>
        </p:txBody>
      </p:sp>
      <p:pic>
        <p:nvPicPr>
          <p:cNvPr id="6150" name="Picture 6" descr="LA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H="1" flipV="1">
            <a:off x="9323294" y="5528912"/>
            <a:ext cx="2413076" cy="13325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A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H="1" flipV="1">
            <a:off x="358219" y="1307967"/>
            <a:ext cx="7623295" cy="42095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579241" y="2370243"/>
            <a:ext cx="2220424" cy="707886"/>
          </a:xfrm>
          <a:prstGeom prst="rect">
            <a:avLst/>
          </a:prstGeom>
          <a:noFill/>
        </p:spPr>
        <p:txBody>
          <a:bodyPr wrap="square" rtlCol="0">
            <a:spAutoFit/>
          </a:bodyPr>
          <a:lstStyle/>
          <a:p>
            <a:r>
              <a:rPr lang="cs-CZ" sz="4000" b="1" dirty="0" smtClean="0">
                <a:solidFill>
                  <a:schemeClr val="bg1"/>
                </a:solidFill>
              </a:rPr>
              <a:t>EKG č.6</a:t>
            </a:r>
            <a:endParaRPr lang="cs-CZ" sz="4000" b="1" dirty="0">
              <a:solidFill>
                <a:schemeClr val="bg1"/>
              </a:solidFill>
            </a:endParaRPr>
          </a:p>
        </p:txBody>
      </p:sp>
    </p:spTree>
    <p:extLst>
      <p:ext uri="{BB962C8B-B14F-4D97-AF65-F5344CB8AC3E}">
        <p14:creationId xmlns:p14="http://schemas.microsoft.com/office/powerpoint/2010/main" val="96514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150"/>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nextCondLst>
                <p:cond evt="onClick" delay="0">
                  <p:tgtEl>
                    <p:spTgt spid="6150"/>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https://d1vzuwdl7rxiz0.cloudfront.net/content/ehj/35/44/3077/F1.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l="36259" r="33144"/>
          <a:stretch/>
        </p:blipFill>
        <p:spPr bwMode="auto">
          <a:xfrm>
            <a:off x="8255041" y="428255"/>
            <a:ext cx="3481330"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6598281" cy="369332"/>
          </a:xfrm>
          <a:prstGeom prst="rect">
            <a:avLst/>
          </a:prstGeom>
          <a:noFill/>
        </p:spPr>
        <p:txBody>
          <a:bodyPr wrap="none" rtlCol="0">
            <a:spAutoFit/>
          </a:bodyPr>
          <a:lstStyle/>
          <a:p>
            <a:r>
              <a:rPr lang="cs-CZ" dirty="0" smtClean="0"/>
              <a:t>EKG nálezy POTENCIÁLNĚ vyžadující následné </a:t>
            </a:r>
            <a:r>
              <a:rPr lang="cs-CZ" dirty="0" err="1" smtClean="0"/>
              <a:t>dovyšetření</a:t>
            </a:r>
            <a:endParaRPr lang="cs-CZ" dirty="0"/>
          </a:p>
        </p:txBody>
      </p:sp>
      <p:sp>
        <p:nvSpPr>
          <p:cNvPr id="6" name="TextovéPole 5"/>
          <p:cNvSpPr txBox="1"/>
          <p:nvPr/>
        </p:nvSpPr>
        <p:spPr>
          <a:xfrm>
            <a:off x="425399" y="428255"/>
            <a:ext cx="6360883" cy="2923877"/>
          </a:xfrm>
          <a:prstGeom prst="rect">
            <a:avLst/>
          </a:prstGeom>
          <a:noFill/>
        </p:spPr>
        <p:txBody>
          <a:bodyPr wrap="square" rtlCol="0">
            <a:spAutoFit/>
          </a:bodyPr>
          <a:lstStyle/>
          <a:p>
            <a:r>
              <a:rPr lang="cs-CZ" sz="4000" dirty="0" smtClean="0"/>
              <a:t>Zvětšení pravé  síně</a:t>
            </a:r>
          </a:p>
          <a:p>
            <a:pPr marL="342900" indent="-342900">
              <a:buFont typeface="+mj-lt"/>
              <a:buAutoNum type="arabicPeriod"/>
            </a:pPr>
            <a:r>
              <a:rPr lang="cs-CZ" dirty="0" smtClean="0"/>
              <a:t>Vlna P větší než 0,25 </a:t>
            </a:r>
            <a:r>
              <a:rPr lang="cs-CZ" dirty="0" err="1" smtClean="0"/>
              <a:t>mV</a:t>
            </a:r>
            <a:r>
              <a:rPr lang="cs-CZ" dirty="0" smtClean="0"/>
              <a:t> (2,5 mm) II, III nebo </a:t>
            </a:r>
            <a:r>
              <a:rPr lang="cs-CZ" dirty="0" err="1" smtClean="0"/>
              <a:t>aVF</a:t>
            </a:r>
            <a:endParaRPr lang="cs-CZ" dirty="0" smtClean="0"/>
          </a:p>
          <a:p>
            <a:pPr marL="342900" indent="-342900">
              <a:buAutoNum type="arabicPeriod"/>
            </a:pPr>
            <a:r>
              <a:rPr lang="cs-CZ" dirty="0" smtClean="0"/>
              <a:t>Relativně málo specifické</a:t>
            </a:r>
          </a:p>
          <a:p>
            <a:pPr marL="342900" indent="-342900">
              <a:buFont typeface="Arial" panose="020B0604020202020204" pitchFamily="34" charset="0"/>
              <a:buChar char="•"/>
            </a:pPr>
            <a:r>
              <a:rPr lang="cs-CZ" dirty="0" smtClean="0"/>
              <a:t>8,8 % s HKMP u sportovců</a:t>
            </a:r>
          </a:p>
          <a:p>
            <a:r>
              <a:rPr lang="cs-CZ" dirty="0" smtClean="0">
                <a:solidFill>
                  <a:schemeClr val="tx1">
                    <a:lumMod val="65000"/>
                  </a:schemeClr>
                </a:solidFill>
              </a:rPr>
              <a:t>	( </a:t>
            </a:r>
            <a:r>
              <a:rPr lang="cs-CZ" dirty="0" err="1" smtClean="0">
                <a:solidFill>
                  <a:schemeClr val="tx1">
                    <a:lumMod val="65000"/>
                  </a:schemeClr>
                </a:solidFill>
              </a:rPr>
              <a:t>Sabiha</a:t>
            </a:r>
            <a:r>
              <a:rPr lang="cs-CZ" dirty="0" smtClean="0">
                <a:solidFill>
                  <a:schemeClr val="tx1">
                    <a:lumMod val="65000"/>
                  </a:schemeClr>
                </a:solidFill>
              </a:rPr>
              <a:t> </a:t>
            </a:r>
            <a:r>
              <a:rPr lang="cs-CZ" dirty="0" err="1" smtClean="0">
                <a:solidFill>
                  <a:schemeClr val="tx1">
                    <a:lumMod val="65000"/>
                  </a:schemeClr>
                </a:solidFill>
              </a:rPr>
              <a:t>Gati</a:t>
            </a:r>
            <a:r>
              <a:rPr lang="cs-CZ" dirty="0" smtClean="0">
                <a:solidFill>
                  <a:schemeClr val="tx1">
                    <a:lumMod val="65000"/>
                  </a:schemeClr>
                </a:solidFill>
              </a:rPr>
              <a:t> et al In </a:t>
            </a:r>
            <a:r>
              <a:rPr lang="en-US" dirty="0">
                <a:solidFill>
                  <a:schemeClr val="tx1">
                    <a:lumMod val="65000"/>
                  </a:schemeClr>
                </a:solidFill>
              </a:rPr>
              <a:t>European Heart </a:t>
            </a:r>
            <a:r>
              <a:rPr lang="en-US" dirty="0" smtClean="0">
                <a:solidFill>
                  <a:schemeClr val="tx1">
                    <a:lumMod val="65000"/>
                  </a:schemeClr>
                </a:solidFill>
              </a:rPr>
              <a:t>J</a:t>
            </a:r>
            <a:r>
              <a:rPr lang="cs-CZ" dirty="0" smtClean="0">
                <a:solidFill>
                  <a:schemeClr val="tx1">
                    <a:lumMod val="65000"/>
                  </a:schemeClr>
                </a:solidFill>
              </a:rPr>
              <a:t> </a:t>
            </a:r>
            <a:r>
              <a:rPr lang="en-US" dirty="0" smtClean="0">
                <a:solidFill>
                  <a:schemeClr val="tx1">
                    <a:lumMod val="65000"/>
                  </a:schemeClr>
                </a:solidFill>
              </a:rPr>
              <a:t>2013</a:t>
            </a:r>
            <a:r>
              <a:rPr lang="cs-CZ" dirty="0" smtClean="0">
                <a:solidFill>
                  <a:schemeClr val="tx1">
                    <a:lumMod val="65000"/>
                  </a:schemeClr>
                </a:solidFill>
              </a:rPr>
              <a:t>:34</a:t>
            </a:r>
            <a:r>
              <a:rPr lang="en-US" dirty="0" smtClean="0">
                <a:solidFill>
                  <a:schemeClr val="tx1">
                    <a:lumMod val="65000"/>
                  </a:schemeClr>
                </a:solidFill>
              </a:rPr>
              <a:t>)</a:t>
            </a:r>
            <a:endParaRPr lang="cs-CZ" dirty="0" smtClean="0">
              <a:solidFill>
                <a:schemeClr val="tx1">
                  <a:lumMod val="65000"/>
                </a:schemeClr>
              </a:solidFill>
            </a:endParaRPr>
          </a:p>
          <a:p>
            <a:pPr marL="285750" indent="-285750">
              <a:buFont typeface="Arial" panose="020B0604020202020204" pitchFamily="34" charset="0"/>
              <a:buChar char="•"/>
            </a:pPr>
            <a:r>
              <a:rPr lang="cs-CZ" dirty="0" smtClean="0"/>
              <a:t>Výskyt u zkratových vad, u plicní hypertenze bez dat pro sportovce</a:t>
            </a:r>
            <a:endParaRPr lang="en-US" dirty="0"/>
          </a:p>
          <a:p>
            <a:pPr marL="342900" indent="-342900">
              <a:buFont typeface="Arial" panose="020B0604020202020204" pitchFamily="34" charset="0"/>
              <a:buChar char="•"/>
            </a:pPr>
            <a:endParaRPr lang="en-US" dirty="0">
              <a:solidFill>
                <a:schemeClr val="tx1">
                  <a:lumMod val="65000"/>
                </a:schemeClr>
              </a:solidFill>
            </a:endParaRPr>
          </a:p>
          <a:p>
            <a:pPr marL="285750" indent="-285750">
              <a:buFont typeface="Arial" panose="020B0604020202020204" pitchFamily="34" charset="0"/>
              <a:buChar char="•"/>
            </a:pPr>
            <a:endParaRPr lang="cs-CZ" dirty="0" smtClean="0"/>
          </a:p>
        </p:txBody>
      </p:sp>
      <p:pic>
        <p:nvPicPr>
          <p:cNvPr id="7170" name="Picture 2" descr="http://m1.wyanokecdn.com/15843202e57fffff3568783dfca481f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4984" y="5538339"/>
            <a:ext cx="2381388" cy="13196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m1.wyanokecdn.com/15843202e57fffff3568783dfca481f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17" y="1228166"/>
            <a:ext cx="7743881" cy="42913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676070" y="2286000"/>
            <a:ext cx="2220424" cy="707886"/>
          </a:xfrm>
          <a:prstGeom prst="rect">
            <a:avLst/>
          </a:prstGeom>
          <a:noFill/>
        </p:spPr>
        <p:txBody>
          <a:bodyPr wrap="square" rtlCol="0">
            <a:spAutoFit/>
          </a:bodyPr>
          <a:lstStyle/>
          <a:p>
            <a:r>
              <a:rPr lang="cs-CZ" sz="4000" b="1" dirty="0" smtClean="0">
                <a:solidFill>
                  <a:schemeClr val="bg1"/>
                </a:solidFill>
              </a:rPr>
              <a:t>EKG č.7</a:t>
            </a:r>
            <a:endParaRPr lang="cs-CZ" sz="4000" b="1" dirty="0">
              <a:solidFill>
                <a:schemeClr val="bg1"/>
              </a:solidFill>
            </a:endParaRPr>
          </a:p>
        </p:txBody>
      </p:sp>
    </p:spTree>
    <p:extLst>
      <p:ext uri="{BB962C8B-B14F-4D97-AF65-F5344CB8AC3E}">
        <p14:creationId xmlns:p14="http://schemas.microsoft.com/office/powerpoint/2010/main" val="342286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170"/>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nextCondLst>
                <p:cond evt="onClick" delay="0">
                  <p:tgtEl>
                    <p:spTgt spid="7170"/>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https://d1vzuwdl7rxiz0.cloudfront.net/content/ehj/35/44/3077/F1.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l="36259" r="33144"/>
          <a:stretch/>
        </p:blipFill>
        <p:spPr bwMode="auto">
          <a:xfrm>
            <a:off x="8255041" y="428255"/>
            <a:ext cx="3481330"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6598281" cy="369332"/>
          </a:xfrm>
          <a:prstGeom prst="rect">
            <a:avLst/>
          </a:prstGeom>
          <a:noFill/>
        </p:spPr>
        <p:txBody>
          <a:bodyPr wrap="none" rtlCol="0">
            <a:spAutoFit/>
          </a:bodyPr>
          <a:lstStyle/>
          <a:p>
            <a:r>
              <a:rPr lang="cs-CZ" dirty="0" smtClean="0"/>
              <a:t>EKG nálezy POTENCIÁLNĚ vyžadující následné </a:t>
            </a:r>
            <a:r>
              <a:rPr lang="cs-CZ" dirty="0" err="1" smtClean="0"/>
              <a:t>dovyšetření</a:t>
            </a:r>
            <a:endParaRPr lang="cs-CZ" dirty="0"/>
          </a:p>
        </p:txBody>
      </p:sp>
      <p:sp>
        <p:nvSpPr>
          <p:cNvPr id="6" name="TextovéPole 5"/>
          <p:cNvSpPr txBox="1"/>
          <p:nvPr/>
        </p:nvSpPr>
        <p:spPr>
          <a:xfrm>
            <a:off x="425399" y="428255"/>
            <a:ext cx="6360883" cy="2923877"/>
          </a:xfrm>
          <a:prstGeom prst="rect">
            <a:avLst/>
          </a:prstGeom>
          <a:noFill/>
        </p:spPr>
        <p:txBody>
          <a:bodyPr wrap="square" rtlCol="0">
            <a:spAutoFit/>
          </a:bodyPr>
          <a:lstStyle/>
          <a:p>
            <a:r>
              <a:rPr lang="cs-CZ" sz="4000" dirty="0" smtClean="0"/>
              <a:t>Hodnocení osy srdeční</a:t>
            </a:r>
          </a:p>
          <a:p>
            <a:pPr marL="342900" indent="-342900">
              <a:buAutoNum type="arabicPeriod"/>
            </a:pPr>
            <a:r>
              <a:rPr lang="cs-CZ" dirty="0" smtClean="0"/>
              <a:t>Norma – 30 st až + 115 st </a:t>
            </a:r>
          </a:p>
          <a:p>
            <a:pPr marL="285750" indent="-285750">
              <a:buFont typeface="Arial" panose="020B0604020202020204" pitchFamily="34" charset="0"/>
              <a:buChar char="•"/>
            </a:pPr>
            <a:r>
              <a:rPr lang="cs-CZ" dirty="0" smtClean="0"/>
              <a:t>V průběhu stárnutí se rotuje zprava doleva</a:t>
            </a:r>
          </a:p>
          <a:p>
            <a:pPr marL="285750" indent="-285750">
              <a:buFont typeface="Arial" panose="020B0604020202020204" pitchFamily="34" charset="0"/>
              <a:buChar char="•"/>
            </a:pPr>
            <a:r>
              <a:rPr lang="cs-CZ" dirty="0" smtClean="0"/>
              <a:t>20 % sportovců má stále ještě </a:t>
            </a:r>
            <a:r>
              <a:rPr lang="cs-CZ" dirty="0" err="1" smtClean="0"/>
              <a:t>pravotyp</a:t>
            </a:r>
            <a:r>
              <a:rPr lang="cs-CZ" dirty="0" smtClean="0"/>
              <a:t> </a:t>
            </a:r>
          </a:p>
          <a:p>
            <a:r>
              <a:rPr lang="cs-CZ" dirty="0" smtClean="0"/>
              <a:t>	</a:t>
            </a:r>
            <a:r>
              <a:rPr lang="cs-CZ" dirty="0" smtClean="0">
                <a:solidFill>
                  <a:schemeClr val="tx1">
                    <a:lumMod val="65000"/>
                  </a:schemeClr>
                </a:solidFill>
              </a:rPr>
              <a:t>( </a:t>
            </a:r>
            <a:r>
              <a:rPr lang="cs-CZ" dirty="0" err="1" smtClean="0">
                <a:solidFill>
                  <a:schemeClr val="tx1">
                    <a:lumMod val="65000"/>
                  </a:schemeClr>
                </a:solidFill>
              </a:rPr>
              <a:t>Crouse</a:t>
            </a:r>
            <a:r>
              <a:rPr lang="cs-CZ" dirty="0" smtClean="0">
                <a:solidFill>
                  <a:schemeClr val="tx1">
                    <a:lumMod val="65000"/>
                  </a:schemeClr>
                </a:solidFill>
              </a:rPr>
              <a:t> SF et al In. </a:t>
            </a:r>
            <a:r>
              <a:rPr lang="cs-CZ" dirty="0" err="1">
                <a:solidFill>
                  <a:schemeClr val="tx1">
                    <a:lumMod val="65000"/>
                  </a:schemeClr>
                </a:solidFill>
              </a:rPr>
              <a:t>Clin</a:t>
            </a:r>
            <a:r>
              <a:rPr lang="cs-CZ" dirty="0">
                <a:solidFill>
                  <a:schemeClr val="tx1">
                    <a:lumMod val="65000"/>
                  </a:schemeClr>
                </a:solidFill>
              </a:rPr>
              <a:t> </a:t>
            </a:r>
            <a:r>
              <a:rPr lang="cs-CZ" dirty="0" err="1">
                <a:solidFill>
                  <a:schemeClr val="tx1">
                    <a:lumMod val="65000"/>
                  </a:schemeClr>
                </a:solidFill>
              </a:rPr>
              <a:t>Cardiol</a:t>
            </a:r>
            <a:r>
              <a:rPr lang="cs-CZ" dirty="0">
                <a:solidFill>
                  <a:schemeClr val="tx1">
                    <a:lumMod val="65000"/>
                  </a:schemeClr>
                </a:solidFill>
              </a:rPr>
              <a:t>. </a:t>
            </a:r>
            <a:r>
              <a:rPr lang="cs-CZ" dirty="0" smtClean="0">
                <a:solidFill>
                  <a:schemeClr val="tx1">
                    <a:lumMod val="65000"/>
                  </a:schemeClr>
                </a:solidFill>
              </a:rPr>
              <a:t>2009;32)</a:t>
            </a:r>
            <a:endParaRPr lang="en-US" dirty="0">
              <a:solidFill>
                <a:schemeClr val="tx1">
                  <a:lumMod val="65000"/>
                </a:schemeClr>
              </a:solidFill>
            </a:endParaRPr>
          </a:p>
          <a:p>
            <a:pPr marL="342900" indent="-342900">
              <a:buAutoNum type="arabicPeriod"/>
            </a:pPr>
            <a:endParaRPr lang="en-US" dirty="0"/>
          </a:p>
          <a:p>
            <a:pPr marL="342900" indent="-342900">
              <a:buFont typeface="Arial" panose="020B0604020202020204" pitchFamily="34" charset="0"/>
              <a:buChar char="•"/>
            </a:pPr>
            <a:r>
              <a:rPr lang="cs-CZ" dirty="0" smtClean="0"/>
              <a:t>8 % zdravých jachtařů má </a:t>
            </a:r>
            <a:r>
              <a:rPr lang="cs-CZ" dirty="0" err="1" smtClean="0"/>
              <a:t>levotyp</a:t>
            </a:r>
            <a:endParaRPr lang="cs-CZ" dirty="0" smtClean="0"/>
          </a:p>
          <a:p>
            <a:r>
              <a:rPr lang="cs-CZ" dirty="0" smtClean="0"/>
              <a:t>	</a:t>
            </a:r>
            <a:r>
              <a:rPr lang="cs-CZ" dirty="0" smtClean="0">
                <a:solidFill>
                  <a:schemeClr val="tx1">
                    <a:lumMod val="65000"/>
                  </a:schemeClr>
                </a:solidFill>
              </a:rPr>
              <a:t>( </a:t>
            </a:r>
            <a:r>
              <a:rPr lang="cs-CZ" dirty="0" err="1" smtClean="0">
                <a:solidFill>
                  <a:schemeClr val="tx1">
                    <a:lumMod val="65000"/>
                  </a:schemeClr>
                </a:solidFill>
              </a:rPr>
              <a:t>Mason</a:t>
            </a:r>
            <a:r>
              <a:rPr lang="cs-CZ" dirty="0" smtClean="0">
                <a:solidFill>
                  <a:schemeClr val="tx1">
                    <a:lumMod val="65000"/>
                  </a:schemeClr>
                </a:solidFill>
              </a:rPr>
              <a:t> </a:t>
            </a:r>
            <a:r>
              <a:rPr lang="cs-CZ" dirty="0">
                <a:solidFill>
                  <a:schemeClr val="tx1">
                    <a:lumMod val="65000"/>
                  </a:schemeClr>
                </a:solidFill>
              </a:rPr>
              <a:t>JW et al In . J </a:t>
            </a:r>
            <a:r>
              <a:rPr lang="cs-CZ" dirty="0" err="1">
                <a:solidFill>
                  <a:schemeClr val="tx1">
                    <a:lumMod val="65000"/>
                  </a:schemeClr>
                </a:solidFill>
              </a:rPr>
              <a:t>Electrocardiol</a:t>
            </a:r>
            <a:r>
              <a:rPr lang="cs-CZ" dirty="0">
                <a:solidFill>
                  <a:schemeClr val="tx1">
                    <a:lumMod val="65000"/>
                  </a:schemeClr>
                </a:solidFill>
              </a:rPr>
              <a:t>. </a:t>
            </a:r>
            <a:r>
              <a:rPr lang="cs-CZ" dirty="0" smtClean="0">
                <a:solidFill>
                  <a:schemeClr val="tx1">
                    <a:lumMod val="65000"/>
                  </a:schemeClr>
                </a:solidFill>
              </a:rPr>
              <a:t>2007;40)</a:t>
            </a:r>
            <a:endParaRPr lang="en-US" dirty="0">
              <a:solidFill>
                <a:schemeClr val="tx1">
                  <a:lumMod val="65000"/>
                </a:schemeClr>
              </a:solidFill>
            </a:endParaRPr>
          </a:p>
          <a:p>
            <a:pPr marL="285750" indent="-285750">
              <a:buFont typeface="Arial" panose="020B0604020202020204" pitchFamily="34" charset="0"/>
              <a:buChar char="•"/>
            </a:pPr>
            <a:endParaRPr lang="cs-CZ" dirty="0" smtClean="0"/>
          </a:p>
        </p:txBody>
      </p:sp>
      <p:pic>
        <p:nvPicPr>
          <p:cNvPr id="2052" name="Picture 4" descr="http://www.imnotebook.com/sites/g/files/g358196/f/ecg%20-%20left%20axis%20devi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1336" y="5393689"/>
            <a:ext cx="2115035" cy="13385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imnotebook.com/sites/g/files/g358196/f/ecg%20-%20right%20axis%20deviat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7826" y="5637159"/>
            <a:ext cx="1990418" cy="12198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imnotebook.com/sites/g/files/g358196/f/ecg%20-%20right%20axis%20deviat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218" y="1927412"/>
            <a:ext cx="5891955" cy="36109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325217" y="4547194"/>
            <a:ext cx="2561245" cy="707886"/>
          </a:xfrm>
          <a:prstGeom prst="rect">
            <a:avLst/>
          </a:prstGeom>
          <a:noFill/>
        </p:spPr>
        <p:txBody>
          <a:bodyPr wrap="square" rtlCol="0">
            <a:spAutoFit/>
          </a:bodyPr>
          <a:lstStyle/>
          <a:p>
            <a:r>
              <a:rPr lang="cs-CZ" sz="4000" b="1" dirty="0" smtClean="0">
                <a:solidFill>
                  <a:schemeClr val="bg1"/>
                </a:solidFill>
              </a:rPr>
              <a:t>EKG č.8</a:t>
            </a:r>
            <a:endParaRPr lang="cs-CZ" sz="4000" b="1" dirty="0">
              <a:solidFill>
                <a:schemeClr val="bg1"/>
              </a:solidFill>
            </a:endParaRPr>
          </a:p>
        </p:txBody>
      </p:sp>
      <p:pic>
        <p:nvPicPr>
          <p:cNvPr id="10" name="Picture 4" descr="http://www.imnotebook.com/sites/g/files/g358196/f/ecg%20-%20left%20axis%20devi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225" y="1661017"/>
            <a:ext cx="5679106" cy="35940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851114" y="3378932"/>
            <a:ext cx="2220424" cy="707886"/>
          </a:xfrm>
          <a:prstGeom prst="rect">
            <a:avLst/>
          </a:prstGeom>
          <a:noFill/>
        </p:spPr>
        <p:txBody>
          <a:bodyPr wrap="square" rtlCol="0">
            <a:spAutoFit/>
          </a:bodyPr>
          <a:lstStyle/>
          <a:p>
            <a:r>
              <a:rPr lang="cs-CZ" sz="4000" b="1" dirty="0" smtClean="0">
                <a:solidFill>
                  <a:schemeClr val="bg1"/>
                </a:solidFill>
              </a:rPr>
              <a:t>EKG č.9</a:t>
            </a:r>
            <a:endParaRPr lang="cs-CZ" sz="4000" b="1" dirty="0">
              <a:solidFill>
                <a:schemeClr val="bg1"/>
              </a:solidFill>
            </a:endParaRPr>
          </a:p>
        </p:txBody>
      </p:sp>
    </p:spTree>
    <p:extLst>
      <p:ext uri="{BB962C8B-B14F-4D97-AF65-F5344CB8AC3E}">
        <p14:creationId xmlns:p14="http://schemas.microsoft.com/office/powerpoint/2010/main" val="87823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5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nextCondLst>
                <p:cond evt="onClick" delay="0">
                  <p:tgtEl>
                    <p:spTgt spid="2054"/>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https://d1vzuwdl7rxiz0.cloudfront.net/content/ehj/35/44/3077/F1.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l="36259" r="33144"/>
          <a:stretch/>
        </p:blipFill>
        <p:spPr bwMode="auto">
          <a:xfrm>
            <a:off x="8255041" y="428255"/>
            <a:ext cx="3481330"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6598281" cy="369332"/>
          </a:xfrm>
          <a:prstGeom prst="rect">
            <a:avLst/>
          </a:prstGeom>
          <a:noFill/>
        </p:spPr>
        <p:txBody>
          <a:bodyPr wrap="none" rtlCol="0">
            <a:spAutoFit/>
          </a:bodyPr>
          <a:lstStyle/>
          <a:p>
            <a:r>
              <a:rPr lang="cs-CZ" dirty="0" smtClean="0"/>
              <a:t>EKG nálezy POTENCIÁLNĚ vyžadující následné </a:t>
            </a:r>
            <a:r>
              <a:rPr lang="cs-CZ" dirty="0" err="1" smtClean="0"/>
              <a:t>dovyšetření</a:t>
            </a:r>
            <a:endParaRPr lang="cs-CZ" dirty="0"/>
          </a:p>
        </p:txBody>
      </p:sp>
      <p:sp>
        <p:nvSpPr>
          <p:cNvPr id="6" name="TextovéPole 5"/>
          <p:cNvSpPr txBox="1"/>
          <p:nvPr/>
        </p:nvSpPr>
        <p:spPr>
          <a:xfrm>
            <a:off x="425399" y="428255"/>
            <a:ext cx="6710507" cy="3816429"/>
          </a:xfrm>
          <a:prstGeom prst="rect">
            <a:avLst/>
          </a:prstGeom>
          <a:noFill/>
        </p:spPr>
        <p:txBody>
          <a:bodyPr wrap="square" rtlCol="0">
            <a:spAutoFit/>
          </a:bodyPr>
          <a:lstStyle/>
          <a:p>
            <a:r>
              <a:rPr lang="cs-CZ" sz="4000" dirty="0" err="1" smtClean="0"/>
              <a:t>Voltážová</a:t>
            </a:r>
            <a:r>
              <a:rPr lang="cs-CZ" sz="4000" dirty="0" smtClean="0"/>
              <a:t> kritéria hypertrofie PK </a:t>
            </a:r>
          </a:p>
          <a:p>
            <a:pPr marL="342900" indent="-342900">
              <a:buFont typeface="+mj-lt"/>
              <a:buAutoNum type="arabicPeriod"/>
            </a:pPr>
            <a:r>
              <a:rPr lang="cs-CZ" dirty="0" smtClean="0"/>
              <a:t>Suma R V1 + </a:t>
            </a:r>
            <a:r>
              <a:rPr lang="cs-CZ" dirty="0"/>
              <a:t>S</a:t>
            </a:r>
            <a:r>
              <a:rPr lang="cs-CZ" dirty="0" smtClean="0"/>
              <a:t>  V5 větší než 10,5 mm ( 1,05mV)</a:t>
            </a:r>
          </a:p>
          <a:p>
            <a:pPr marL="342900" indent="-342900">
              <a:buFont typeface="Arial" panose="020B0604020202020204" pitchFamily="34" charset="0"/>
              <a:buChar char="•"/>
            </a:pPr>
            <a:r>
              <a:rPr lang="cs-CZ" dirty="0" smtClean="0"/>
              <a:t>12 % vytrvalostních sportovců</a:t>
            </a:r>
          </a:p>
          <a:p>
            <a:r>
              <a:rPr lang="cs-CZ" dirty="0" smtClean="0">
                <a:solidFill>
                  <a:schemeClr val="tx1">
                    <a:lumMod val="65000"/>
                  </a:schemeClr>
                </a:solidFill>
              </a:rPr>
              <a:t>	( </a:t>
            </a:r>
            <a:r>
              <a:rPr lang="cs-CZ" dirty="0" err="1" smtClean="0">
                <a:solidFill>
                  <a:schemeClr val="tx1">
                    <a:lumMod val="65000"/>
                  </a:schemeClr>
                </a:solidFill>
              </a:rPr>
              <a:t>Sharma</a:t>
            </a:r>
            <a:r>
              <a:rPr lang="cs-CZ" dirty="0" smtClean="0">
                <a:solidFill>
                  <a:schemeClr val="tx1">
                    <a:lumMod val="65000"/>
                  </a:schemeClr>
                </a:solidFill>
              </a:rPr>
              <a:t> S et al In BrJSportsMed1999;33)</a:t>
            </a:r>
            <a:endParaRPr lang="cs-CZ" dirty="0">
              <a:solidFill>
                <a:schemeClr val="tx1">
                  <a:lumMod val="65000"/>
                </a:schemeClr>
              </a:solidFill>
            </a:endParaRPr>
          </a:p>
          <a:p>
            <a:pPr marL="342900" indent="-342900">
              <a:buFont typeface="Arial" panose="020B0604020202020204" pitchFamily="34" charset="0"/>
              <a:buChar char="•"/>
            </a:pPr>
            <a:r>
              <a:rPr lang="cs-CZ" dirty="0" err="1" smtClean="0"/>
              <a:t>Sens.x</a:t>
            </a:r>
            <a:r>
              <a:rPr lang="cs-CZ" dirty="0" smtClean="0"/>
              <a:t> </a:t>
            </a:r>
            <a:r>
              <a:rPr lang="cs-CZ" dirty="0" err="1" smtClean="0"/>
              <a:t>spec</a:t>
            </a:r>
            <a:r>
              <a:rPr lang="cs-CZ" dirty="0"/>
              <a:t>. 14.3 x</a:t>
            </a:r>
            <a:r>
              <a:rPr lang="cs-CZ" dirty="0" smtClean="0"/>
              <a:t> </a:t>
            </a:r>
            <a:r>
              <a:rPr lang="cs-CZ" dirty="0"/>
              <a:t>88.2</a:t>
            </a:r>
            <a:r>
              <a:rPr lang="cs-CZ" dirty="0" smtClean="0"/>
              <a:t>%</a:t>
            </a:r>
          </a:p>
          <a:p>
            <a:pPr marL="342900" indent="-342900">
              <a:buFont typeface="Arial" panose="020B0604020202020204" pitchFamily="34" charset="0"/>
              <a:buChar char="•"/>
            </a:pPr>
            <a:r>
              <a:rPr lang="cs-CZ" dirty="0" smtClean="0"/>
              <a:t>Každý nemocný s ARVC/D či PH měl i jiné EKG </a:t>
            </a:r>
            <a:r>
              <a:rPr lang="cs-CZ" dirty="0" err="1" smtClean="0"/>
              <a:t>patol</a:t>
            </a:r>
            <a:r>
              <a:rPr lang="cs-CZ" dirty="0" smtClean="0"/>
              <a:t>. </a:t>
            </a:r>
            <a:endParaRPr lang="cs-CZ" dirty="0"/>
          </a:p>
          <a:p>
            <a:r>
              <a:rPr lang="cs-CZ" dirty="0" smtClean="0"/>
              <a:t>	</a:t>
            </a:r>
            <a:r>
              <a:rPr lang="cs-CZ" dirty="0" smtClean="0">
                <a:solidFill>
                  <a:schemeClr val="tx1">
                    <a:lumMod val="65000"/>
                  </a:schemeClr>
                </a:solidFill>
              </a:rPr>
              <a:t>( </a:t>
            </a:r>
            <a:r>
              <a:rPr lang="cs-CZ" dirty="0" err="1" smtClean="0">
                <a:solidFill>
                  <a:schemeClr val="tx1">
                    <a:lumMod val="65000"/>
                  </a:schemeClr>
                </a:solidFill>
              </a:rPr>
              <a:t>Zaidi</a:t>
            </a:r>
            <a:r>
              <a:rPr lang="cs-CZ" dirty="0" smtClean="0">
                <a:solidFill>
                  <a:schemeClr val="tx1">
                    <a:lumMod val="65000"/>
                  </a:schemeClr>
                </a:solidFill>
              </a:rPr>
              <a:t> A et al In </a:t>
            </a:r>
            <a:r>
              <a:rPr lang="en-US" dirty="0" err="1" smtClean="0">
                <a:solidFill>
                  <a:schemeClr val="tx1">
                    <a:lumMod val="65000"/>
                  </a:schemeClr>
                </a:solidFill>
              </a:rPr>
              <a:t>Europ</a:t>
            </a:r>
            <a:r>
              <a:rPr lang="cs-CZ" dirty="0" smtClean="0">
                <a:solidFill>
                  <a:schemeClr val="tx1">
                    <a:lumMod val="65000"/>
                  </a:schemeClr>
                </a:solidFill>
              </a:rPr>
              <a:t>.</a:t>
            </a:r>
            <a:r>
              <a:rPr lang="en-US" dirty="0" smtClean="0">
                <a:solidFill>
                  <a:schemeClr val="tx1">
                    <a:lumMod val="65000"/>
                  </a:schemeClr>
                </a:solidFill>
              </a:rPr>
              <a:t> </a:t>
            </a:r>
            <a:r>
              <a:rPr lang="en-US" dirty="0">
                <a:solidFill>
                  <a:schemeClr val="tx1">
                    <a:lumMod val="65000"/>
                  </a:schemeClr>
                </a:solidFill>
              </a:rPr>
              <a:t>Heart </a:t>
            </a:r>
            <a:r>
              <a:rPr lang="en-US" dirty="0" smtClean="0">
                <a:solidFill>
                  <a:schemeClr val="tx1">
                    <a:lumMod val="65000"/>
                  </a:schemeClr>
                </a:solidFill>
              </a:rPr>
              <a:t>J 2013</a:t>
            </a:r>
            <a:r>
              <a:rPr lang="cs-CZ" dirty="0" smtClean="0">
                <a:solidFill>
                  <a:schemeClr val="tx1">
                    <a:lumMod val="65000"/>
                  </a:schemeClr>
                </a:solidFill>
              </a:rPr>
              <a:t>:</a:t>
            </a:r>
            <a:r>
              <a:rPr lang="en-US" dirty="0" smtClean="0">
                <a:solidFill>
                  <a:schemeClr val="tx1">
                    <a:lumMod val="65000"/>
                  </a:schemeClr>
                </a:solidFill>
              </a:rPr>
              <a:t>34</a:t>
            </a:r>
            <a:r>
              <a:rPr lang="cs-CZ" dirty="0" smtClean="0">
                <a:solidFill>
                  <a:schemeClr val="tx1">
                    <a:lumMod val="65000"/>
                  </a:schemeClr>
                </a:solidFill>
              </a:rPr>
              <a:t>)</a:t>
            </a:r>
            <a:endParaRPr lang="en-US" dirty="0">
              <a:solidFill>
                <a:schemeClr val="tx1">
                  <a:lumMod val="65000"/>
                </a:schemeClr>
              </a:solidFill>
            </a:endParaRPr>
          </a:p>
          <a:p>
            <a:pPr marL="342900" indent="-342900">
              <a:buAutoNum type="arabicPeriod"/>
            </a:pPr>
            <a:endParaRPr lang="en-US" dirty="0"/>
          </a:p>
          <a:p>
            <a:pPr marL="342900" indent="-342900">
              <a:buFont typeface="Arial" panose="020B0604020202020204" pitchFamily="34" charset="0"/>
              <a:buChar char="•"/>
            </a:pPr>
            <a:endParaRPr lang="en-US" dirty="0">
              <a:solidFill>
                <a:schemeClr val="tx1">
                  <a:lumMod val="65000"/>
                </a:schemeClr>
              </a:solidFill>
            </a:endParaRPr>
          </a:p>
          <a:p>
            <a:pPr marL="285750" indent="-285750">
              <a:buFont typeface="Arial" panose="020B0604020202020204" pitchFamily="34" charset="0"/>
              <a:buChar char="•"/>
            </a:pPr>
            <a:endParaRPr lang="cs-CZ" dirty="0" smtClean="0"/>
          </a:p>
        </p:txBody>
      </p:sp>
      <p:pic>
        <p:nvPicPr>
          <p:cNvPr id="8194" name="Picture 2" descr="https://d1vzuwdl7rxiz0.cloudfront.net/content/ehj/34/47/3649/F1.large.jpg?width=800&amp;height=600&amp;carouse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6136" y="5543458"/>
            <a:ext cx="1810235" cy="13145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d1vzuwdl7rxiz0.cloudfront.net/content/ehj/34/47/3649/F1.large.jpg?width=800&amp;height=600&amp;carouse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19" y="1182995"/>
            <a:ext cx="5789662" cy="42042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33246" y="2841667"/>
            <a:ext cx="2967304" cy="707886"/>
          </a:xfrm>
          <a:prstGeom prst="rect">
            <a:avLst/>
          </a:prstGeom>
          <a:noFill/>
        </p:spPr>
        <p:txBody>
          <a:bodyPr wrap="square" rtlCol="0">
            <a:spAutoFit/>
          </a:bodyPr>
          <a:lstStyle/>
          <a:p>
            <a:r>
              <a:rPr lang="cs-CZ" sz="4000" b="1" dirty="0" smtClean="0">
                <a:solidFill>
                  <a:schemeClr val="bg1"/>
                </a:solidFill>
              </a:rPr>
              <a:t>EKG č.10</a:t>
            </a:r>
            <a:endParaRPr lang="cs-CZ" sz="4000" b="1" dirty="0">
              <a:solidFill>
                <a:schemeClr val="bg1"/>
              </a:solidFill>
            </a:endParaRPr>
          </a:p>
        </p:txBody>
      </p:sp>
    </p:spTree>
    <p:extLst>
      <p:ext uri="{BB962C8B-B14F-4D97-AF65-F5344CB8AC3E}">
        <p14:creationId xmlns:p14="http://schemas.microsoft.com/office/powerpoint/2010/main" val="386758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194"/>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nextCondLst>
                <p:cond evt="onClick" delay="0">
                  <p:tgtEl>
                    <p:spTgt spid="8194"/>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https://d1vzuwdl7rxiz0.cloudfront.net/content/ehj/35/44/3077/F1.large.jpg?width=800&amp;height=600&amp;carous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19" y="429658"/>
            <a:ext cx="11378152"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7957628" cy="369332"/>
          </a:xfrm>
          <a:prstGeom prst="rect">
            <a:avLst/>
          </a:prstGeom>
          <a:noFill/>
        </p:spPr>
        <p:txBody>
          <a:bodyPr wrap="none" rtlCol="0">
            <a:spAutoFit/>
          </a:bodyPr>
          <a:lstStyle/>
          <a:p>
            <a:r>
              <a:rPr lang="cs-CZ" dirty="0" smtClean="0"/>
              <a:t>„</a:t>
            </a:r>
            <a:r>
              <a:rPr lang="cs-CZ" dirty="0" err="1" smtClean="0"/>
              <a:t>Refined</a:t>
            </a:r>
            <a:r>
              <a:rPr lang="cs-CZ" dirty="0" smtClean="0"/>
              <a:t>“ … revidovaná </a:t>
            </a:r>
            <a:r>
              <a:rPr lang="cs-CZ" dirty="0" err="1" smtClean="0"/>
              <a:t>Seattlská</a:t>
            </a:r>
            <a:r>
              <a:rPr lang="cs-CZ" dirty="0" smtClean="0"/>
              <a:t> kritéria k hodnocení EKG sportovce</a:t>
            </a:r>
            <a:endParaRPr lang="cs-CZ" dirty="0"/>
          </a:p>
        </p:txBody>
      </p:sp>
      <p:sp>
        <p:nvSpPr>
          <p:cNvPr id="5" name="Obdélník 4"/>
          <p:cNvSpPr/>
          <p:nvPr/>
        </p:nvSpPr>
        <p:spPr>
          <a:xfrm>
            <a:off x="358219" y="429658"/>
            <a:ext cx="7606976" cy="4826825"/>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4598626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https://d1vzuwdl7rxiz0.cloudfront.net/content/ehj/35/44/3077/F1.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l="67824"/>
          <a:stretch/>
        </p:blipFill>
        <p:spPr bwMode="auto">
          <a:xfrm>
            <a:off x="8075363" y="429658"/>
            <a:ext cx="3661007"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5248553" cy="369332"/>
          </a:xfrm>
          <a:prstGeom prst="rect">
            <a:avLst/>
          </a:prstGeom>
          <a:noFill/>
        </p:spPr>
        <p:txBody>
          <a:bodyPr wrap="none" rtlCol="0">
            <a:spAutoFit/>
          </a:bodyPr>
          <a:lstStyle/>
          <a:p>
            <a:r>
              <a:rPr lang="cs-CZ" dirty="0" smtClean="0"/>
              <a:t>EKG nálezy VYŽADUJÍCÍ následné </a:t>
            </a:r>
            <a:r>
              <a:rPr lang="cs-CZ" dirty="0" err="1" smtClean="0"/>
              <a:t>dovyšetření</a:t>
            </a:r>
            <a:endParaRPr lang="cs-CZ" dirty="0"/>
          </a:p>
        </p:txBody>
      </p:sp>
      <p:sp>
        <p:nvSpPr>
          <p:cNvPr id="6" name="TextovéPole 5"/>
          <p:cNvSpPr txBox="1"/>
          <p:nvPr/>
        </p:nvSpPr>
        <p:spPr>
          <a:xfrm>
            <a:off x="425399" y="428255"/>
            <a:ext cx="6360883" cy="2923877"/>
          </a:xfrm>
          <a:prstGeom prst="rect">
            <a:avLst/>
          </a:prstGeom>
          <a:noFill/>
        </p:spPr>
        <p:txBody>
          <a:bodyPr wrap="square" rtlCol="0">
            <a:spAutoFit/>
          </a:bodyPr>
          <a:lstStyle/>
          <a:p>
            <a:r>
              <a:rPr lang="cs-CZ" sz="4000" dirty="0" smtClean="0"/>
              <a:t>ST deprese</a:t>
            </a:r>
          </a:p>
          <a:p>
            <a:pPr marL="342900" indent="-342900">
              <a:buFont typeface="+mj-lt"/>
              <a:buAutoNum type="arabicPeriod"/>
            </a:pPr>
            <a:r>
              <a:rPr lang="cs-CZ" dirty="0" smtClean="0"/>
              <a:t>Více než 0,5 mm ( 0,05mV) v dvou a více svodech</a:t>
            </a:r>
          </a:p>
          <a:p>
            <a:pPr marL="342900" indent="-342900">
              <a:buFont typeface="Arial" panose="020B0604020202020204" pitchFamily="34" charset="0"/>
              <a:buChar char="•"/>
            </a:pPr>
            <a:r>
              <a:rPr lang="cs-CZ" dirty="0" smtClean="0"/>
              <a:t>Pro PC nejobtížněji hodnotitelné, nejčastější chyby automatických systémů</a:t>
            </a:r>
          </a:p>
          <a:p>
            <a:pPr marL="342900" indent="-342900">
              <a:buFont typeface="Arial" panose="020B0604020202020204" pitchFamily="34" charset="0"/>
              <a:buChar char="•"/>
            </a:pPr>
            <a:r>
              <a:rPr lang="cs-CZ" dirty="0" smtClean="0"/>
              <a:t>Velmi těsná korelace k strukturálním patologiím</a:t>
            </a:r>
          </a:p>
          <a:p>
            <a:r>
              <a:rPr lang="cs-CZ" dirty="0" smtClean="0"/>
              <a:t>	</a:t>
            </a:r>
            <a:r>
              <a:rPr lang="cs-CZ" dirty="0" smtClean="0">
                <a:solidFill>
                  <a:schemeClr val="tx1">
                    <a:lumMod val="65000"/>
                  </a:schemeClr>
                </a:solidFill>
              </a:rPr>
              <a:t>( </a:t>
            </a:r>
            <a:r>
              <a:rPr lang="cs-CZ" dirty="0" err="1" smtClean="0">
                <a:solidFill>
                  <a:schemeClr val="tx1">
                    <a:lumMod val="65000"/>
                  </a:schemeClr>
                </a:solidFill>
              </a:rPr>
              <a:t>Haghjoo</a:t>
            </a:r>
            <a:r>
              <a:rPr lang="cs-CZ" dirty="0" smtClean="0">
                <a:solidFill>
                  <a:schemeClr val="tx1">
                    <a:lumMod val="65000"/>
                  </a:schemeClr>
                </a:solidFill>
              </a:rPr>
              <a:t> et al In </a:t>
            </a:r>
            <a:r>
              <a:rPr lang="cs-CZ" dirty="0">
                <a:solidFill>
                  <a:schemeClr val="tx1">
                    <a:lumMod val="65000"/>
                  </a:schemeClr>
                </a:solidFill>
              </a:rPr>
              <a:t>. </a:t>
            </a:r>
            <a:r>
              <a:rPr lang="cs-CZ" dirty="0" err="1">
                <a:solidFill>
                  <a:schemeClr val="tx1">
                    <a:lumMod val="65000"/>
                  </a:schemeClr>
                </a:solidFill>
              </a:rPr>
              <a:t>Europace</a:t>
            </a:r>
            <a:r>
              <a:rPr lang="cs-CZ" dirty="0">
                <a:solidFill>
                  <a:schemeClr val="tx1">
                    <a:lumMod val="65000"/>
                  </a:schemeClr>
                </a:solidFill>
              </a:rPr>
              <a:t>. </a:t>
            </a:r>
            <a:r>
              <a:rPr lang="cs-CZ" dirty="0" smtClean="0">
                <a:solidFill>
                  <a:schemeClr val="tx1">
                    <a:lumMod val="65000"/>
                  </a:schemeClr>
                </a:solidFill>
              </a:rPr>
              <a:t>2009;11)</a:t>
            </a:r>
            <a:endParaRPr lang="en-US" dirty="0">
              <a:solidFill>
                <a:schemeClr val="tx1">
                  <a:lumMod val="65000"/>
                </a:schemeClr>
              </a:solidFill>
            </a:endParaRPr>
          </a:p>
          <a:p>
            <a:pPr marL="342900" indent="-342900">
              <a:buAutoNum type="arabicPeriod"/>
            </a:pPr>
            <a:endParaRPr lang="en-US" dirty="0"/>
          </a:p>
          <a:p>
            <a:pPr marL="342900" indent="-342900">
              <a:buFont typeface="Arial" panose="020B0604020202020204" pitchFamily="34" charset="0"/>
              <a:buChar char="•"/>
            </a:pPr>
            <a:endParaRPr lang="en-US" dirty="0">
              <a:solidFill>
                <a:schemeClr val="tx1">
                  <a:lumMod val="65000"/>
                </a:schemeClr>
              </a:solidFill>
            </a:endParaRPr>
          </a:p>
          <a:p>
            <a:pPr marL="285750" indent="-285750">
              <a:buFont typeface="Arial" panose="020B0604020202020204" pitchFamily="34" charset="0"/>
              <a:buChar char="•"/>
            </a:pPr>
            <a:endParaRPr lang="cs-CZ" dirty="0" smtClean="0"/>
          </a:p>
        </p:txBody>
      </p:sp>
      <p:pic>
        <p:nvPicPr>
          <p:cNvPr id="4100" name="Picture 4" descr="https://d1vzuwdl7rxiz0.cloudfront.net/content/ehj/32/18/2304/F2.large.jpg?width=800&amp;height=600&amp;carousel=1"/>
          <p:cNvPicPr>
            <a:picLocks noChangeAspect="1" noChangeArrowheads="1"/>
          </p:cNvPicPr>
          <p:nvPr/>
        </p:nvPicPr>
        <p:blipFill rotWithShape="1">
          <a:blip r:embed="rId5">
            <a:extLst>
              <a:ext uri="{28A0092B-C50C-407E-A947-70E740481C1C}">
                <a14:useLocalDpi xmlns:a14="http://schemas.microsoft.com/office/drawing/2010/main" val="0"/>
              </a:ext>
            </a:extLst>
          </a:blip>
          <a:srcRect l="48888" t="55144"/>
          <a:stretch/>
        </p:blipFill>
        <p:spPr bwMode="auto">
          <a:xfrm>
            <a:off x="9055648" y="5538339"/>
            <a:ext cx="2680722" cy="13196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d1vzuwdl7rxiz0.cloudfront.net/content/ehj/32/18/2304/F2.large.jpg?width=800&amp;height=600&amp;carousel=1"/>
          <p:cNvPicPr>
            <a:picLocks noChangeAspect="1" noChangeArrowheads="1"/>
          </p:cNvPicPr>
          <p:nvPr/>
        </p:nvPicPr>
        <p:blipFill rotWithShape="1">
          <a:blip r:embed="rId5">
            <a:extLst>
              <a:ext uri="{28A0092B-C50C-407E-A947-70E740481C1C}">
                <a14:useLocalDpi xmlns:a14="http://schemas.microsoft.com/office/drawing/2010/main" val="0"/>
              </a:ext>
            </a:extLst>
          </a:blip>
          <a:srcRect l="48888" t="55144"/>
          <a:stretch/>
        </p:blipFill>
        <p:spPr bwMode="auto">
          <a:xfrm>
            <a:off x="358219" y="1900518"/>
            <a:ext cx="7389769" cy="36378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27337" y="1890193"/>
            <a:ext cx="2967304" cy="707886"/>
          </a:xfrm>
          <a:prstGeom prst="rect">
            <a:avLst/>
          </a:prstGeom>
          <a:noFill/>
        </p:spPr>
        <p:txBody>
          <a:bodyPr wrap="square" rtlCol="0">
            <a:spAutoFit/>
          </a:bodyPr>
          <a:lstStyle/>
          <a:p>
            <a:r>
              <a:rPr lang="cs-CZ" sz="4000" b="1" dirty="0" smtClean="0">
                <a:solidFill>
                  <a:schemeClr val="bg1"/>
                </a:solidFill>
              </a:rPr>
              <a:t>EKG č.11</a:t>
            </a:r>
            <a:endParaRPr lang="cs-CZ" sz="4000" b="1" dirty="0">
              <a:solidFill>
                <a:schemeClr val="bg1"/>
              </a:solidFill>
            </a:endParaRPr>
          </a:p>
        </p:txBody>
      </p:sp>
    </p:spTree>
    <p:extLst>
      <p:ext uri="{BB962C8B-B14F-4D97-AF65-F5344CB8AC3E}">
        <p14:creationId xmlns:p14="http://schemas.microsoft.com/office/powerpoint/2010/main" val="10902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100"/>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nextCondLst>
                <p:cond evt="onClick" delay="0">
                  <p:tgtEl>
                    <p:spTgt spid="4100"/>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https://d1vzuwdl7rxiz0.cloudfront.net/content/ehj/35/44/3077/F1.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l="67824"/>
          <a:stretch/>
        </p:blipFill>
        <p:spPr bwMode="auto">
          <a:xfrm>
            <a:off x="8075363" y="429658"/>
            <a:ext cx="3661007"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5248553" cy="369332"/>
          </a:xfrm>
          <a:prstGeom prst="rect">
            <a:avLst/>
          </a:prstGeom>
          <a:noFill/>
        </p:spPr>
        <p:txBody>
          <a:bodyPr wrap="none" rtlCol="0">
            <a:spAutoFit/>
          </a:bodyPr>
          <a:lstStyle/>
          <a:p>
            <a:r>
              <a:rPr lang="cs-CZ" dirty="0" smtClean="0"/>
              <a:t>EKG nálezy VYŽADUJÍCÍ následné </a:t>
            </a:r>
            <a:r>
              <a:rPr lang="cs-CZ" dirty="0" err="1" smtClean="0"/>
              <a:t>dovyšetření</a:t>
            </a:r>
            <a:endParaRPr lang="cs-CZ" dirty="0"/>
          </a:p>
        </p:txBody>
      </p:sp>
      <p:sp>
        <p:nvSpPr>
          <p:cNvPr id="6" name="TextovéPole 5"/>
          <p:cNvSpPr txBox="1"/>
          <p:nvPr/>
        </p:nvSpPr>
        <p:spPr>
          <a:xfrm>
            <a:off x="425399" y="428255"/>
            <a:ext cx="6360883" cy="4308872"/>
          </a:xfrm>
          <a:prstGeom prst="rect">
            <a:avLst/>
          </a:prstGeom>
          <a:noFill/>
        </p:spPr>
        <p:txBody>
          <a:bodyPr wrap="square" rtlCol="0">
            <a:spAutoFit/>
          </a:bodyPr>
          <a:lstStyle/>
          <a:p>
            <a:r>
              <a:rPr lang="cs-CZ" sz="4000" dirty="0" smtClean="0"/>
              <a:t>Patologické Q</a:t>
            </a:r>
          </a:p>
          <a:p>
            <a:pPr marL="742950" indent="-742950">
              <a:buFont typeface="+mj-lt"/>
              <a:buAutoNum type="arabicPeriod"/>
            </a:pPr>
            <a:r>
              <a:rPr lang="cs-CZ" dirty="0" smtClean="0"/>
              <a:t>Delší než 40 </a:t>
            </a:r>
            <a:r>
              <a:rPr lang="cs-CZ" dirty="0" err="1" smtClean="0"/>
              <a:t>ms</a:t>
            </a:r>
            <a:r>
              <a:rPr lang="cs-CZ" dirty="0" smtClean="0"/>
              <a:t> hlubší než 25 % vlny R v souvisejících svodech</a:t>
            </a:r>
          </a:p>
          <a:p>
            <a:endParaRPr lang="cs-CZ" dirty="0" smtClean="0"/>
          </a:p>
          <a:p>
            <a:endParaRPr lang="cs-CZ" dirty="0" smtClean="0"/>
          </a:p>
          <a:p>
            <a:r>
              <a:rPr lang="cs-CZ" dirty="0" smtClean="0"/>
              <a:t>„ …</a:t>
            </a:r>
            <a:r>
              <a:rPr lang="en-US" dirty="0" smtClean="0"/>
              <a:t>For </a:t>
            </a:r>
            <a:r>
              <a:rPr lang="en-US" dirty="0"/>
              <a:t>patients with findings that remain truly in a gray zone (</a:t>
            </a:r>
            <a:r>
              <a:rPr lang="en-US" dirty="0" err="1"/>
              <a:t>ie</a:t>
            </a:r>
            <a:r>
              <a:rPr lang="en-US" dirty="0"/>
              <a:t>, not diagnostic for cardiomyopathy), we recommend </a:t>
            </a:r>
            <a:r>
              <a:rPr lang="en-US" dirty="0">
                <a:solidFill>
                  <a:srgbClr val="FFFF00"/>
                </a:solidFill>
              </a:rPr>
              <a:t>full disclosure of the unknown nature of the risk with a personal decision by the athlete on whether to </a:t>
            </a:r>
            <a:r>
              <a:rPr lang="en-US" dirty="0" smtClean="0">
                <a:solidFill>
                  <a:srgbClr val="FFFF00"/>
                </a:solidFill>
              </a:rPr>
              <a:t>participate</a:t>
            </a:r>
            <a:r>
              <a:rPr lang="cs-CZ" dirty="0" smtClean="0"/>
              <a:t>..</a:t>
            </a:r>
            <a:r>
              <a:rPr lang="en-US" dirty="0" smtClean="0"/>
              <a:t>.</a:t>
            </a:r>
            <a:r>
              <a:rPr lang="cs-CZ" dirty="0" smtClean="0"/>
              <a:t>“</a:t>
            </a:r>
          </a:p>
          <a:p>
            <a:pPr marL="342900" indent="-342900">
              <a:buAutoNum type="arabicPeriod"/>
            </a:pPr>
            <a:endParaRPr lang="cs-CZ" dirty="0" smtClean="0"/>
          </a:p>
          <a:p>
            <a:r>
              <a:rPr lang="cs-CZ" dirty="0" smtClean="0"/>
              <a:t>	</a:t>
            </a:r>
            <a:r>
              <a:rPr lang="cs-CZ" dirty="0" smtClean="0">
                <a:solidFill>
                  <a:schemeClr val="tx1">
                    <a:lumMod val="65000"/>
                  </a:schemeClr>
                </a:solidFill>
              </a:rPr>
              <a:t>( </a:t>
            </a:r>
            <a:r>
              <a:rPr lang="cs-CZ" dirty="0" err="1" smtClean="0">
                <a:solidFill>
                  <a:schemeClr val="tx1">
                    <a:lumMod val="65000"/>
                  </a:schemeClr>
                </a:solidFill>
              </a:rPr>
              <a:t>Uberoi</a:t>
            </a:r>
            <a:r>
              <a:rPr lang="cs-CZ" dirty="0" smtClean="0">
                <a:solidFill>
                  <a:schemeClr val="tx1">
                    <a:lumMod val="65000"/>
                  </a:schemeClr>
                </a:solidFill>
              </a:rPr>
              <a:t> A et al In </a:t>
            </a:r>
            <a:r>
              <a:rPr lang="cs-CZ" dirty="0" err="1" smtClean="0">
                <a:solidFill>
                  <a:schemeClr val="tx1">
                    <a:lumMod val="65000"/>
                  </a:schemeClr>
                </a:solidFill>
              </a:rPr>
              <a:t>Circulation</a:t>
            </a:r>
            <a:r>
              <a:rPr lang="cs-CZ" dirty="0" smtClean="0">
                <a:solidFill>
                  <a:schemeClr val="tx1">
                    <a:lumMod val="65000"/>
                  </a:schemeClr>
                </a:solidFill>
              </a:rPr>
              <a:t> 2011:124)</a:t>
            </a:r>
            <a:endParaRPr lang="en-US" dirty="0">
              <a:solidFill>
                <a:schemeClr val="tx1">
                  <a:lumMod val="65000"/>
                </a:schemeClr>
              </a:solidFill>
            </a:endParaRPr>
          </a:p>
          <a:p>
            <a:pPr marL="342900" indent="-342900">
              <a:buFont typeface="Arial" panose="020B0604020202020204" pitchFamily="34" charset="0"/>
              <a:buChar char="•"/>
            </a:pPr>
            <a:endParaRPr lang="en-US" dirty="0">
              <a:solidFill>
                <a:schemeClr val="tx1">
                  <a:lumMod val="65000"/>
                </a:schemeClr>
              </a:solidFill>
            </a:endParaRPr>
          </a:p>
          <a:p>
            <a:pPr marL="285750" indent="-285750">
              <a:buFont typeface="Arial" panose="020B0604020202020204" pitchFamily="34" charset="0"/>
              <a:buChar char="•"/>
            </a:pPr>
            <a:endParaRPr lang="cs-CZ" dirty="0" smtClean="0"/>
          </a:p>
        </p:txBody>
      </p:sp>
      <p:pic>
        <p:nvPicPr>
          <p:cNvPr id="5123" name="Picture 3" descr="http://img.medscape.com/article/778/364/778364-fig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6480" y="5519485"/>
            <a:ext cx="2079890" cy="13385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http://img.medscape.com/article/778/364/778364-fig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19" y="1111545"/>
            <a:ext cx="6849405" cy="44079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25399" y="3563980"/>
            <a:ext cx="2967304" cy="707886"/>
          </a:xfrm>
          <a:prstGeom prst="rect">
            <a:avLst/>
          </a:prstGeom>
          <a:noFill/>
        </p:spPr>
        <p:txBody>
          <a:bodyPr wrap="square" rtlCol="0">
            <a:spAutoFit/>
          </a:bodyPr>
          <a:lstStyle/>
          <a:p>
            <a:r>
              <a:rPr lang="cs-CZ" sz="4000" b="1" dirty="0" smtClean="0">
                <a:solidFill>
                  <a:schemeClr val="bg1"/>
                </a:solidFill>
              </a:rPr>
              <a:t>EKG č.12</a:t>
            </a:r>
            <a:endParaRPr lang="cs-CZ" sz="4000" b="1" dirty="0">
              <a:solidFill>
                <a:schemeClr val="bg1"/>
              </a:solidFill>
            </a:endParaRPr>
          </a:p>
        </p:txBody>
      </p:sp>
    </p:spTree>
    <p:extLst>
      <p:ext uri="{BB962C8B-B14F-4D97-AF65-F5344CB8AC3E}">
        <p14:creationId xmlns:p14="http://schemas.microsoft.com/office/powerpoint/2010/main" val="49206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3"/>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nextCondLst>
                <p:cond evt="onClick" delay="0">
                  <p:tgtEl>
                    <p:spTgt spid="5123"/>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009971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1709544" y="5693615"/>
            <a:ext cx="5561138" cy="369332"/>
          </a:xfrm>
          <a:prstGeom prst="rect">
            <a:avLst/>
          </a:prstGeom>
          <a:noFill/>
        </p:spPr>
        <p:txBody>
          <a:bodyPr wrap="none" rtlCol="0">
            <a:spAutoFit/>
          </a:bodyPr>
          <a:lstStyle/>
          <a:p>
            <a:r>
              <a:rPr lang="cs-CZ" dirty="0" smtClean="0"/>
              <a:t>Adaptační změny na zátěž </a:t>
            </a:r>
            <a:r>
              <a:rPr lang="cs-CZ" dirty="0" err="1" smtClean="0"/>
              <a:t>v.s</a:t>
            </a:r>
            <a:r>
              <a:rPr lang="cs-CZ" dirty="0" smtClean="0"/>
              <a:t>. patologické EKG</a:t>
            </a:r>
            <a:endParaRPr lang="cs-CZ" dirty="0"/>
          </a:p>
        </p:txBody>
      </p:sp>
      <p:sp>
        <p:nvSpPr>
          <p:cNvPr id="3" name="TextovéPole 2"/>
          <p:cNvSpPr txBox="1"/>
          <p:nvPr/>
        </p:nvSpPr>
        <p:spPr>
          <a:xfrm>
            <a:off x="358219" y="326874"/>
            <a:ext cx="10439076" cy="954107"/>
          </a:xfrm>
          <a:prstGeom prst="rect">
            <a:avLst/>
          </a:prstGeom>
          <a:noFill/>
        </p:spPr>
        <p:txBody>
          <a:bodyPr wrap="none" rtlCol="0">
            <a:spAutoFit/>
          </a:bodyPr>
          <a:lstStyle/>
          <a:p>
            <a:r>
              <a:rPr lang="cs-CZ" dirty="0" smtClean="0"/>
              <a:t>Intenzivní kardiovaskulární trénink vede k změnám srdce, které vedou k komplexu změn EKG</a:t>
            </a:r>
          </a:p>
          <a:p>
            <a:r>
              <a:rPr lang="cs-CZ" dirty="0"/>
              <a:t>v</a:t>
            </a:r>
            <a:r>
              <a:rPr lang="cs-CZ" dirty="0" smtClean="0"/>
              <a:t> literatuře klasifikované jako </a:t>
            </a:r>
            <a:r>
              <a:rPr lang="cs-CZ" sz="2000" b="1" u="sng" dirty="0" smtClean="0">
                <a:solidFill>
                  <a:srgbClr val="FF0000"/>
                </a:solidFill>
              </a:rPr>
              <a:t>EKG SPORTOVCE</a:t>
            </a:r>
            <a:r>
              <a:rPr lang="cs-CZ" dirty="0" smtClean="0"/>
              <a:t>:</a:t>
            </a:r>
          </a:p>
          <a:p>
            <a:endParaRPr lang="cs-CZ" dirty="0"/>
          </a:p>
        </p:txBody>
      </p:sp>
      <p:sp>
        <p:nvSpPr>
          <p:cNvPr id="5" name="TextovéPole 4"/>
          <p:cNvSpPr txBox="1"/>
          <p:nvPr/>
        </p:nvSpPr>
        <p:spPr>
          <a:xfrm>
            <a:off x="343278" y="1280981"/>
            <a:ext cx="7116051" cy="923330"/>
          </a:xfrm>
          <a:prstGeom prst="rect">
            <a:avLst/>
          </a:prstGeom>
          <a:noFill/>
        </p:spPr>
        <p:txBody>
          <a:bodyPr wrap="none" rtlCol="0">
            <a:spAutoFit/>
          </a:bodyPr>
          <a:lstStyle/>
          <a:p>
            <a:r>
              <a:rPr lang="cs-CZ" dirty="0" smtClean="0"/>
              <a:t>Je dáno:</a:t>
            </a:r>
          </a:p>
          <a:p>
            <a:pPr marL="285750" indent="-285750">
              <a:buFont typeface="Arial" panose="020B0604020202020204" pitchFamily="34" charset="0"/>
              <a:buChar char="•"/>
            </a:pPr>
            <a:r>
              <a:rPr lang="cs-CZ" dirty="0" smtClean="0"/>
              <a:t>Strukturální </a:t>
            </a:r>
            <a:r>
              <a:rPr lang="cs-CZ" dirty="0" err="1" smtClean="0"/>
              <a:t>remodelací</a:t>
            </a:r>
            <a:r>
              <a:rPr lang="cs-CZ" dirty="0" smtClean="0"/>
              <a:t> srdce ( </a:t>
            </a:r>
            <a:r>
              <a:rPr lang="cs-CZ" dirty="0" err="1" smtClean="0"/>
              <a:t>kompenzatorní</a:t>
            </a:r>
            <a:r>
              <a:rPr lang="cs-CZ" dirty="0" smtClean="0"/>
              <a:t>, fyziologické)</a:t>
            </a:r>
          </a:p>
          <a:p>
            <a:pPr marL="285750" indent="-285750">
              <a:buFont typeface="Arial" panose="020B0604020202020204" pitchFamily="34" charset="0"/>
              <a:buChar char="•"/>
            </a:pPr>
            <a:r>
              <a:rPr lang="cs-CZ" dirty="0" smtClean="0"/>
              <a:t>Zvýšeným tonem vagu</a:t>
            </a:r>
            <a:endParaRPr lang="cs-CZ" dirty="0"/>
          </a:p>
        </p:txBody>
      </p:sp>
      <p:sp>
        <p:nvSpPr>
          <p:cNvPr id="10" name="TextovéPole 9"/>
          <p:cNvSpPr txBox="1"/>
          <p:nvPr/>
        </p:nvSpPr>
        <p:spPr>
          <a:xfrm>
            <a:off x="343278" y="2483195"/>
            <a:ext cx="9693679" cy="646331"/>
          </a:xfrm>
          <a:prstGeom prst="rect">
            <a:avLst/>
          </a:prstGeom>
          <a:noFill/>
        </p:spPr>
        <p:txBody>
          <a:bodyPr wrap="none" rtlCol="0">
            <a:spAutoFit/>
          </a:bodyPr>
          <a:lstStyle/>
          <a:p>
            <a:r>
              <a:rPr lang="cs-CZ" dirty="0" smtClean="0"/>
              <a:t>Část těchto změn má projevy na EKG, které jsou </a:t>
            </a:r>
            <a:r>
              <a:rPr lang="cs-CZ" b="1" dirty="0" smtClean="0">
                <a:solidFill>
                  <a:srgbClr val="FF0000"/>
                </a:solidFill>
              </a:rPr>
              <a:t>podobné PATOLOGICKÝM nálezům </a:t>
            </a:r>
          </a:p>
          <a:p>
            <a:r>
              <a:rPr lang="cs-CZ" dirty="0" smtClean="0"/>
              <a:t>doprovázející strukturální či funkční onemocnění srdce</a:t>
            </a:r>
            <a:endParaRPr lang="cs-CZ" dirty="0"/>
          </a:p>
        </p:txBody>
      </p:sp>
      <p:sp>
        <p:nvSpPr>
          <p:cNvPr id="11" name="TextovéPole 10"/>
          <p:cNvSpPr txBox="1"/>
          <p:nvPr/>
        </p:nvSpPr>
        <p:spPr>
          <a:xfrm>
            <a:off x="343278" y="3494840"/>
            <a:ext cx="11647740" cy="2031325"/>
          </a:xfrm>
          <a:prstGeom prst="rect">
            <a:avLst/>
          </a:prstGeom>
          <a:noFill/>
        </p:spPr>
        <p:txBody>
          <a:bodyPr wrap="none" rtlCol="0">
            <a:spAutoFit/>
          </a:bodyPr>
          <a:lstStyle/>
          <a:p>
            <a:r>
              <a:rPr lang="cs-CZ" dirty="0" smtClean="0"/>
              <a:t>To vede k falešně pozitivním výsledkům hodnocení EKG s indikací dalšího </a:t>
            </a:r>
            <a:r>
              <a:rPr lang="cs-CZ" dirty="0" err="1" smtClean="0"/>
              <a:t>dovyšetřování</a:t>
            </a:r>
            <a:r>
              <a:rPr lang="cs-CZ" dirty="0" smtClean="0"/>
              <a:t> sportovce, což</a:t>
            </a:r>
          </a:p>
          <a:p>
            <a:endParaRPr lang="cs-CZ" dirty="0" smtClean="0"/>
          </a:p>
          <a:p>
            <a:r>
              <a:rPr lang="cs-CZ" dirty="0" smtClean="0"/>
              <a:t>Je spojeno s :</a:t>
            </a:r>
          </a:p>
          <a:p>
            <a:pPr marL="285750" indent="-285750">
              <a:buFont typeface="Arial" panose="020B0604020202020204" pitchFamily="34" charset="0"/>
              <a:buChar char="•"/>
            </a:pPr>
            <a:r>
              <a:rPr lang="cs-CZ" dirty="0" smtClean="0"/>
              <a:t>Finančními a personálními náklady ( kardiolog,  ECHO, EKG holter a MRI srdce … cca 15 tis Kč)</a:t>
            </a:r>
          </a:p>
          <a:p>
            <a:pPr lvl="8"/>
            <a:r>
              <a:rPr lang="cs-CZ" dirty="0" smtClean="0"/>
              <a:t>									genetika</a:t>
            </a:r>
          </a:p>
          <a:p>
            <a:pPr marL="285750" indent="-285750">
              <a:buFont typeface="Arial" panose="020B0604020202020204" pitchFamily="34" charset="0"/>
              <a:buChar char="•"/>
            </a:pPr>
            <a:r>
              <a:rPr lang="cs-CZ" dirty="0" smtClean="0"/>
              <a:t>Potencionálním psychologickým postižením sportovce</a:t>
            </a:r>
          </a:p>
          <a:p>
            <a:pPr marL="285750" indent="-285750">
              <a:buFont typeface="Arial" panose="020B0604020202020204" pitchFamily="34" charset="0"/>
              <a:buChar char="•"/>
            </a:pPr>
            <a:endParaRPr lang="cs-CZ" dirty="0"/>
          </a:p>
        </p:txBody>
      </p:sp>
    </p:spTree>
    <p:extLst>
      <p:ext uri="{BB962C8B-B14F-4D97-AF65-F5344CB8AC3E}">
        <p14:creationId xmlns:p14="http://schemas.microsoft.com/office/powerpoint/2010/main" val="406242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https://d1vzuwdl7rxiz0.cloudfront.net/content/ehj/35/44/3077/F1.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l="67824"/>
          <a:stretch/>
        </p:blipFill>
        <p:spPr bwMode="auto">
          <a:xfrm>
            <a:off x="8075363" y="429658"/>
            <a:ext cx="3661007"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5248553" cy="369332"/>
          </a:xfrm>
          <a:prstGeom prst="rect">
            <a:avLst/>
          </a:prstGeom>
          <a:noFill/>
        </p:spPr>
        <p:txBody>
          <a:bodyPr wrap="none" rtlCol="0">
            <a:spAutoFit/>
          </a:bodyPr>
          <a:lstStyle/>
          <a:p>
            <a:r>
              <a:rPr lang="cs-CZ" dirty="0" smtClean="0"/>
              <a:t>EKG nálezy VYŽADUJÍCÍ následné </a:t>
            </a:r>
            <a:r>
              <a:rPr lang="cs-CZ" dirty="0" err="1" smtClean="0"/>
              <a:t>dovyšetření</a:t>
            </a:r>
            <a:endParaRPr lang="cs-CZ" dirty="0"/>
          </a:p>
        </p:txBody>
      </p:sp>
      <p:sp>
        <p:nvSpPr>
          <p:cNvPr id="6" name="TextovéPole 5"/>
          <p:cNvSpPr txBox="1"/>
          <p:nvPr/>
        </p:nvSpPr>
        <p:spPr>
          <a:xfrm>
            <a:off x="425399" y="428255"/>
            <a:ext cx="7294535" cy="3200876"/>
          </a:xfrm>
          <a:prstGeom prst="rect">
            <a:avLst/>
          </a:prstGeom>
          <a:noFill/>
        </p:spPr>
        <p:txBody>
          <a:bodyPr wrap="square" rtlCol="0">
            <a:spAutoFit/>
          </a:bodyPr>
          <a:lstStyle/>
          <a:p>
            <a:r>
              <a:rPr lang="cs-CZ" sz="4000" dirty="0" err="1" smtClean="0"/>
              <a:t>Preexcitace</a:t>
            </a:r>
            <a:endParaRPr lang="cs-CZ" sz="4000" dirty="0" smtClean="0"/>
          </a:p>
          <a:p>
            <a:pPr marL="342900" indent="-342900">
              <a:buFont typeface="+mj-lt"/>
              <a:buAutoNum type="arabicPeriod"/>
            </a:pPr>
            <a:r>
              <a:rPr lang="cs-CZ" dirty="0" smtClean="0"/>
              <a:t>PQ kratší než 120 </a:t>
            </a:r>
            <a:r>
              <a:rPr lang="cs-CZ" dirty="0" err="1" smtClean="0"/>
              <a:t>ms</a:t>
            </a:r>
            <a:r>
              <a:rPr lang="cs-CZ" dirty="0" smtClean="0"/>
              <a:t> s delta vlnou</a:t>
            </a:r>
            <a:endParaRPr lang="en-US" dirty="0"/>
          </a:p>
          <a:p>
            <a:pPr marL="342900" indent="-342900">
              <a:buFont typeface="Arial" panose="020B0604020202020204" pitchFamily="34" charset="0"/>
              <a:buChar char="•"/>
            </a:pPr>
            <a:r>
              <a:rPr lang="cs-CZ" dirty="0" smtClean="0"/>
              <a:t>Predisponuje k AVRT, či rychlému převodu FS na komory</a:t>
            </a:r>
          </a:p>
          <a:p>
            <a:pPr marL="342900" indent="-342900">
              <a:buFont typeface="Arial" panose="020B0604020202020204" pitchFamily="34" charset="0"/>
              <a:buChar char="•"/>
            </a:pPr>
            <a:r>
              <a:rPr lang="cs-CZ" dirty="0" smtClean="0"/>
              <a:t>Sportovci více FS …?</a:t>
            </a:r>
          </a:p>
          <a:p>
            <a:pPr marL="342900" indent="-342900">
              <a:buFont typeface="Arial" panose="020B0604020202020204" pitchFamily="34" charset="0"/>
              <a:buChar char="•"/>
            </a:pPr>
            <a:r>
              <a:rPr lang="cs-CZ" dirty="0" smtClean="0"/>
              <a:t>1 náhlá smrt z 1101 sportovců pod 35 let /</a:t>
            </a:r>
            <a:r>
              <a:rPr lang="cs-CZ" dirty="0" err="1" smtClean="0"/>
              <a:t>preexcitace</a:t>
            </a:r>
            <a:endParaRPr lang="en-US" dirty="0"/>
          </a:p>
          <a:p>
            <a:r>
              <a:rPr lang="cs-CZ" dirty="0" smtClean="0">
                <a:solidFill>
                  <a:schemeClr val="tx1">
                    <a:lumMod val="65000"/>
                  </a:schemeClr>
                </a:solidFill>
              </a:rPr>
              <a:t>	( Bille K et al In </a:t>
            </a:r>
            <a:r>
              <a:rPr lang="cs-CZ" dirty="0">
                <a:solidFill>
                  <a:schemeClr val="tx1">
                    <a:lumMod val="65000"/>
                  </a:schemeClr>
                </a:solidFill>
              </a:rPr>
              <a:t>. Eur J </a:t>
            </a:r>
            <a:r>
              <a:rPr lang="cs-CZ" dirty="0" err="1">
                <a:solidFill>
                  <a:schemeClr val="tx1">
                    <a:lumMod val="65000"/>
                  </a:schemeClr>
                </a:solidFill>
              </a:rPr>
              <a:t>Cardiovasc</a:t>
            </a:r>
            <a:r>
              <a:rPr lang="cs-CZ" dirty="0">
                <a:solidFill>
                  <a:schemeClr val="tx1">
                    <a:lumMod val="65000"/>
                  </a:schemeClr>
                </a:solidFill>
              </a:rPr>
              <a:t> </a:t>
            </a:r>
            <a:r>
              <a:rPr lang="cs-CZ" dirty="0" err="1">
                <a:solidFill>
                  <a:schemeClr val="tx1">
                    <a:lumMod val="65000"/>
                  </a:schemeClr>
                </a:solidFill>
              </a:rPr>
              <a:t>Prev</a:t>
            </a:r>
            <a:r>
              <a:rPr lang="cs-CZ" dirty="0">
                <a:solidFill>
                  <a:schemeClr val="tx1">
                    <a:lumMod val="65000"/>
                  </a:schemeClr>
                </a:solidFill>
              </a:rPr>
              <a:t> </a:t>
            </a:r>
            <a:r>
              <a:rPr lang="cs-CZ" dirty="0" err="1">
                <a:solidFill>
                  <a:schemeClr val="tx1">
                    <a:lumMod val="65000"/>
                  </a:schemeClr>
                </a:solidFill>
              </a:rPr>
              <a:t>Rehabil</a:t>
            </a:r>
            <a:r>
              <a:rPr lang="cs-CZ" dirty="0">
                <a:solidFill>
                  <a:schemeClr val="tx1">
                    <a:lumMod val="65000"/>
                  </a:schemeClr>
                </a:solidFill>
              </a:rPr>
              <a:t>. </a:t>
            </a:r>
            <a:r>
              <a:rPr lang="cs-CZ" dirty="0" smtClean="0">
                <a:solidFill>
                  <a:schemeClr val="tx1">
                    <a:lumMod val="65000"/>
                  </a:schemeClr>
                </a:solidFill>
              </a:rPr>
              <a:t>2006;13)</a:t>
            </a:r>
          </a:p>
          <a:p>
            <a:pPr marL="285750" indent="-285750">
              <a:buFont typeface="Arial" panose="020B0604020202020204" pitchFamily="34" charset="0"/>
              <a:buChar char="•"/>
            </a:pPr>
            <a:r>
              <a:rPr lang="cs-CZ" dirty="0"/>
              <a:t>s</a:t>
            </a:r>
            <a:r>
              <a:rPr lang="cs-CZ" dirty="0" smtClean="0"/>
              <a:t>ymptomatičtí, FS, ERP dráhy pod 220 </a:t>
            </a:r>
            <a:r>
              <a:rPr lang="cs-CZ" dirty="0" err="1" smtClean="0"/>
              <a:t>ms</a:t>
            </a:r>
            <a:r>
              <a:rPr lang="cs-CZ" dirty="0"/>
              <a:t>,</a:t>
            </a:r>
            <a:r>
              <a:rPr lang="cs-CZ" dirty="0" smtClean="0"/>
              <a:t> ablace I/B</a:t>
            </a:r>
          </a:p>
          <a:p>
            <a:pPr marL="285750" indent="-285750">
              <a:buFont typeface="Arial" panose="020B0604020202020204" pitchFamily="34" charset="0"/>
              <a:buChar char="•"/>
            </a:pPr>
            <a:r>
              <a:rPr lang="cs-CZ" dirty="0" smtClean="0"/>
              <a:t>asymptomatičtí: ablace II a/B ( ? </a:t>
            </a:r>
            <a:r>
              <a:rPr lang="cs-CZ" dirty="0" err="1" smtClean="0"/>
              <a:t>midseptální,parahisální</a:t>
            </a:r>
            <a:r>
              <a:rPr lang="cs-CZ" dirty="0" smtClean="0"/>
              <a:t>)</a:t>
            </a:r>
          </a:p>
          <a:p>
            <a:r>
              <a:rPr lang="cs-CZ" dirty="0" smtClean="0">
                <a:solidFill>
                  <a:schemeClr val="tx1">
                    <a:lumMod val="65000"/>
                  </a:schemeClr>
                </a:solidFill>
              </a:rPr>
              <a:t>	( ESG </a:t>
            </a:r>
            <a:r>
              <a:rPr lang="cs-CZ" dirty="0" err="1" smtClean="0">
                <a:solidFill>
                  <a:schemeClr val="tx1">
                    <a:lumMod val="65000"/>
                  </a:schemeClr>
                </a:solidFill>
              </a:rPr>
              <a:t>guidelines</a:t>
            </a:r>
            <a:r>
              <a:rPr lang="cs-CZ" dirty="0" smtClean="0">
                <a:solidFill>
                  <a:schemeClr val="tx1">
                    <a:lumMod val="65000"/>
                  </a:schemeClr>
                </a:solidFill>
              </a:rPr>
              <a:t>)</a:t>
            </a:r>
            <a:endParaRPr lang="en-US" dirty="0">
              <a:solidFill>
                <a:schemeClr val="tx1">
                  <a:lumMod val="65000"/>
                </a:schemeClr>
              </a:solidFill>
            </a:endParaRPr>
          </a:p>
          <a:p>
            <a:pPr marL="285750" indent="-285750">
              <a:buFont typeface="Arial" panose="020B0604020202020204" pitchFamily="34" charset="0"/>
              <a:buChar char="•"/>
            </a:pPr>
            <a:endParaRPr lang="cs-CZ" dirty="0" smtClean="0"/>
          </a:p>
        </p:txBody>
      </p:sp>
      <p:pic>
        <p:nvPicPr>
          <p:cNvPr id="6146" name="Picture 2" descr="http://ecgguru.com/sites/default/files/styles/scale_650px_width/public/ECG%20of%20the%20Week%201x%20SR.png?itok=EZYH3lV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8577" y="5536497"/>
            <a:ext cx="1947793" cy="13215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ecgguru.com/sites/default/files/styles/scale_650px_width/public/ECG%20of%20the%20Week%201x%20SR.png?itok=EZYH3lV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19" y="1080856"/>
            <a:ext cx="6517034" cy="442155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28596" y="1320807"/>
            <a:ext cx="2967304" cy="707886"/>
          </a:xfrm>
          <a:prstGeom prst="rect">
            <a:avLst/>
          </a:prstGeom>
          <a:noFill/>
        </p:spPr>
        <p:txBody>
          <a:bodyPr wrap="square" rtlCol="0">
            <a:spAutoFit/>
          </a:bodyPr>
          <a:lstStyle/>
          <a:p>
            <a:r>
              <a:rPr lang="cs-CZ" sz="4000" b="1" dirty="0" smtClean="0">
                <a:solidFill>
                  <a:schemeClr val="bg1"/>
                </a:solidFill>
              </a:rPr>
              <a:t>EKG č.13</a:t>
            </a:r>
            <a:endParaRPr lang="cs-CZ" sz="4000" b="1" dirty="0">
              <a:solidFill>
                <a:schemeClr val="bg1"/>
              </a:solidFill>
            </a:endParaRPr>
          </a:p>
        </p:txBody>
      </p:sp>
    </p:spTree>
    <p:extLst>
      <p:ext uri="{BB962C8B-B14F-4D97-AF65-F5344CB8AC3E}">
        <p14:creationId xmlns:p14="http://schemas.microsoft.com/office/powerpoint/2010/main" val="90937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146"/>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nextCondLst>
                <p:cond evt="onClick" delay="0">
                  <p:tgtEl>
                    <p:spTgt spid="6146"/>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https://d1vzuwdl7rxiz0.cloudfront.net/content/ehj/35/44/3077/F1.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l="67824"/>
          <a:stretch/>
        </p:blipFill>
        <p:spPr bwMode="auto">
          <a:xfrm>
            <a:off x="8075363" y="429658"/>
            <a:ext cx="3661007"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5248553" cy="369332"/>
          </a:xfrm>
          <a:prstGeom prst="rect">
            <a:avLst/>
          </a:prstGeom>
          <a:noFill/>
        </p:spPr>
        <p:txBody>
          <a:bodyPr wrap="none" rtlCol="0">
            <a:spAutoFit/>
          </a:bodyPr>
          <a:lstStyle/>
          <a:p>
            <a:r>
              <a:rPr lang="cs-CZ" dirty="0" smtClean="0"/>
              <a:t>EKG nálezy VYŽADUJÍCÍ následné </a:t>
            </a:r>
            <a:r>
              <a:rPr lang="cs-CZ" dirty="0" err="1" smtClean="0"/>
              <a:t>dovyšetření</a:t>
            </a:r>
            <a:endParaRPr lang="cs-CZ" dirty="0"/>
          </a:p>
        </p:txBody>
      </p:sp>
      <p:sp>
        <p:nvSpPr>
          <p:cNvPr id="6" name="TextovéPole 5"/>
          <p:cNvSpPr txBox="1"/>
          <p:nvPr/>
        </p:nvSpPr>
        <p:spPr>
          <a:xfrm>
            <a:off x="358219" y="428255"/>
            <a:ext cx="6360883" cy="2646878"/>
          </a:xfrm>
          <a:prstGeom prst="rect">
            <a:avLst/>
          </a:prstGeom>
          <a:noFill/>
        </p:spPr>
        <p:txBody>
          <a:bodyPr wrap="square" rtlCol="0">
            <a:spAutoFit/>
          </a:bodyPr>
          <a:lstStyle/>
          <a:p>
            <a:r>
              <a:rPr lang="cs-CZ" sz="4000" dirty="0" smtClean="0"/>
              <a:t>Inverze vlny T</a:t>
            </a:r>
          </a:p>
          <a:p>
            <a:pPr marL="742950" indent="-742950">
              <a:buFont typeface="+mj-lt"/>
              <a:buAutoNum type="arabicPeriod"/>
            </a:pPr>
            <a:r>
              <a:rPr lang="cs-CZ" dirty="0" smtClean="0"/>
              <a:t>Více než 1 mm hluboké </a:t>
            </a:r>
            <a:r>
              <a:rPr lang="cs-CZ" dirty="0" err="1" smtClean="0"/>
              <a:t>neg</a:t>
            </a:r>
            <a:r>
              <a:rPr lang="cs-CZ" dirty="0" smtClean="0"/>
              <a:t> T ve 2 svodech mimo III, </a:t>
            </a:r>
            <a:r>
              <a:rPr lang="cs-CZ" dirty="0" err="1" smtClean="0"/>
              <a:t>aVR</a:t>
            </a:r>
            <a:r>
              <a:rPr lang="cs-CZ" dirty="0" smtClean="0"/>
              <a:t>, V1 ( V2-4 u černochů)</a:t>
            </a:r>
          </a:p>
          <a:p>
            <a:endParaRPr lang="en-US" dirty="0">
              <a:solidFill>
                <a:schemeClr val="tx1">
                  <a:lumMod val="65000"/>
                </a:schemeClr>
              </a:solidFill>
            </a:endParaRPr>
          </a:p>
          <a:p>
            <a:pPr marL="342900" indent="-342900">
              <a:buAutoNum type="arabicPeriod"/>
            </a:pPr>
            <a:endParaRPr lang="en-US" dirty="0"/>
          </a:p>
          <a:p>
            <a:pPr marL="285750" indent="-285750">
              <a:buFont typeface="Arial" panose="020B0604020202020204" pitchFamily="34" charset="0"/>
              <a:buChar char="•"/>
            </a:pPr>
            <a:r>
              <a:rPr lang="cs-CZ" dirty="0" smtClean="0"/>
              <a:t>U černochů 14-20% </a:t>
            </a:r>
            <a:r>
              <a:rPr lang="cs-CZ" dirty="0" err="1" smtClean="0"/>
              <a:t>neg</a:t>
            </a:r>
            <a:r>
              <a:rPr lang="cs-CZ" dirty="0" smtClean="0"/>
              <a:t> T V2-4 s normálním srdcem</a:t>
            </a:r>
          </a:p>
          <a:p>
            <a:pPr lvl="1"/>
            <a:r>
              <a:rPr lang="cs-CZ" dirty="0" smtClean="0">
                <a:solidFill>
                  <a:schemeClr val="tx1">
                    <a:lumMod val="65000"/>
                  </a:schemeClr>
                </a:solidFill>
              </a:rPr>
              <a:t>( </a:t>
            </a:r>
            <a:r>
              <a:rPr lang="cs-CZ" dirty="0">
                <a:solidFill>
                  <a:schemeClr val="tx1">
                    <a:lumMod val="65000"/>
                  </a:schemeClr>
                </a:solidFill>
              </a:rPr>
              <a:t>S</a:t>
            </a:r>
            <a:r>
              <a:rPr lang="cs-CZ" dirty="0" smtClean="0">
                <a:solidFill>
                  <a:schemeClr val="tx1">
                    <a:lumMod val="65000"/>
                  </a:schemeClr>
                </a:solidFill>
              </a:rPr>
              <a:t>chmied </a:t>
            </a:r>
            <a:r>
              <a:rPr lang="cs-CZ" dirty="0">
                <a:solidFill>
                  <a:schemeClr val="tx1">
                    <a:lumMod val="65000"/>
                  </a:schemeClr>
                </a:solidFill>
              </a:rPr>
              <a:t>C et al In . Br J </a:t>
            </a:r>
            <a:r>
              <a:rPr lang="cs-CZ" dirty="0" err="1">
                <a:solidFill>
                  <a:schemeClr val="tx1">
                    <a:lumMod val="65000"/>
                  </a:schemeClr>
                </a:solidFill>
              </a:rPr>
              <a:t>Sports</a:t>
            </a:r>
            <a:r>
              <a:rPr lang="cs-CZ" dirty="0">
                <a:solidFill>
                  <a:schemeClr val="tx1">
                    <a:lumMod val="65000"/>
                  </a:schemeClr>
                </a:solidFill>
              </a:rPr>
              <a:t> Med. </a:t>
            </a:r>
            <a:r>
              <a:rPr lang="cs-CZ" dirty="0" smtClean="0">
                <a:solidFill>
                  <a:schemeClr val="tx1">
                    <a:lumMod val="65000"/>
                  </a:schemeClr>
                </a:solidFill>
              </a:rPr>
              <a:t>2009;43)</a:t>
            </a:r>
            <a:endParaRPr lang="cs-CZ" dirty="0">
              <a:solidFill>
                <a:schemeClr val="tx1">
                  <a:lumMod val="65000"/>
                </a:schemeClr>
              </a:solidFill>
            </a:endParaRPr>
          </a:p>
          <a:p>
            <a:pPr marL="342900" indent="-342900">
              <a:buFont typeface="Arial" panose="020B0604020202020204" pitchFamily="34" charset="0"/>
              <a:buChar char="•"/>
            </a:pPr>
            <a:endParaRPr lang="en-US" dirty="0">
              <a:solidFill>
                <a:schemeClr val="tx1">
                  <a:lumMod val="65000"/>
                </a:schemeClr>
              </a:solidFill>
            </a:endParaRPr>
          </a:p>
        </p:txBody>
      </p:sp>
      <p:pic>
        <p:nvPicPr>
          <p:cNvPr id="7" name="Obrázek 6"/>
          <p:cNvPicPr>
            <a:picLocks noChangeAspect="1"/>
          </p:cNvPicPr>
          <p:nvPr/>
        </p:nvPicPr>
        <p:blipFill rotWithShape="1">
          <a:blip r:embed="rId5"/>
          <a:srcRect l="13934" t="21735" r="15830" b="4116"/>
          <a:stretch/>
        </p:blipFill>
        <p:spPr>
          <a:xfrm>
            <a:off x="491568" y="403046"/>
            <a:ext cx="6466529" cy="4853437"/>
          </a:xfrm>
          <a:prstGeom prst="rect">
            <a:avLst/>
          </a:prstGeom>
        </p:spPr>
      </p:pic>
    </p:spTree>
    <p:extLst>
      <p:ext uri="{BB962C8B-B14F-4D97-AF65-F5344CB8AC3E}">
        <p14:creationId xmlns:p14="http://schemas.microsoft.com/office/powerpoint/2010/main" val="45574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https://d1vzuwdl7rxiz0.cloudfront.net/content/ehj/35/44/3077/F1.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l="67824"/>
          <a:stretch/>
        </p:blipFill>
        <p:spPr bwMode="auto">
          <a:xfrm>
            <a:off x="8075363" y="429658"/>
            <a:ext cx="3661007"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5248553" cy="369332"/>
          </a:xfrm>
          <a:prstGeom prst="rect">
            <a:avLst/>
          </a:prstGeom>
          <a:noFill/>
        </p:spPr>
        <p:txBody>
          <a:bodyPr wrap="none" rtlCol="0">
            <a:spAutoFit/>
          </a:bodyPr>
          <a:lstStyle/>
          <a:p>
            <a:r>
              <a:rPr lang="cs-CZ" dirty="0" smtClean="0"/>
              <a:t>EKG nálezy VYŽADUJÍCÍ následné </a:t>
            </a:r>
            <a:r>
              <a:rPr lang="cs-CZ" dirty="0" err="1" smtClean="0"/>
              <a:t>dovyšetření</a:t>
            </a:r>
            <a:endParaRPr lang="cs-CZ" dirty="0"/>
          </a:p>
        </p:txBody>
      </p:sp>
      <p:sp>
        <p:nvSpPr>
          <p:cNvPr id="7" name="TextovéPole 6"/>
          <p:cNvSpPr txBox="1"/>
          <p:nvPr/>
        </p:nvSpPr>
        <p:spPr>
          <a:xfrm>
            <a:off x="459904" y="780125"/>
            <a:ext cx="7294535" cy="3200876"/>
          </a:xfrm>
          <a:prstGeom prst="rect">
            <a:avLst/>
          </a:prstGeom>
          <a:noFill/>
        </p:spPr>
        <p:txBody>
          <a:bodyPr wrap="square" rtlCol="0">
            <a:spAutoFit/>
          </a:bodyPr>
          <a:lstStyle/>
          <a:p>
            <a:r>
              <a:rPr lang="cs-CZ" sz="4000" dirty="0" err="1" smtClean="0"/>
              <a:t>Raménkové</a:t>
            </a:r>
            <a:r>
              <a:rPr lang="cs-CZ" sz="4000" dirty="0" smtClean="0"/>
              <a:t> blokády</a:t>
            </a:r>
          </a:p>
          <a:p>
            <a:pPr marL="742950" indent="-742950">
              <a:buFont typeface="+mj-lt"/>
              <a:buAutoNum type="arabicPeriod"/>
            </a:pPr>
            <a:r>
              <a:rPr lang="cs-CZ" dirty="0" smtClean="0"/>
              <a:t>LBBB – QRS širší než 120 </a:t>
            </a:r>
            <a:r>
              <a:rPr lang="cs-CZ" dirty="0" err="1" smtClean="0"/>
              <a:t>ms</a:t>
            </a:r>
            <a:r>
              <a:rPr lang="cs-CZ" dirty="0" smtClean="0"/>
              <a:t>, QS, </a:t>
            </a:r>
            <a:r>
              <a:rPr lang="cs-CZ" dirty="0" err="1" smtClean="0"/>
              <a:t>rS</a:t>
            </a:r>
            <a:r>
              <a:rPr lang="cs-CZ" dirty="0" smtClean="0"/>
              <a:t> V1+ R I, V6</a:t>
            </a:r>
          </a:p>
          <a:p>
            <a:pPr marL="742950" indent="-742950">
              <a:buFont typeface="+mj-lt"/>
              <a:buAutoNum type="arabicPeriod"/>
            </a:pPr>
            <a:r>
              <a:rPr lang="cs-CZ" dirty="0" smtClean="0"/>
              <a:t>RBBB – RSR´ V1-3</a:t>
            </a:r>
          </a:p>
          <a:p>
            <a:pPr marL="742950" lvl="1" indent="-285750">
              <a:buFont typeface="Arial" panose="020B0604020202020204" pitchFamily="34" charset="0"/>
              <a:buChar char="•"/>
            </a:pPr>
            <a:r>
              <a:rPr lang="cs-CZ" dirty="0" smtClean="0"/>
              <a:t>RBBB častější než LBBB u </a:t>
            </a:r>
            <a:r>
              <a:rPr lang="cs-CZ" dirty="0" err="1" smtClean="0"/>
              <a:t>asympt</a:t>
            </a:r>
            <a:r>
              <a:rPr lang="cs-CZ" dirty="0" smtClean="0"/>
              <a:t>. sportovců</a:t>
            </a:r>
          </a:p>
          <a:p>
            <a:pPr marL="742950" lvl="1" indent="-285750">
              <a:buFont typeface="Arial" panose="020B0604020202020204" pitchFamily="34" charset="0"/>
              <a:buChar char="•"/>
            </a:pPr>
            <a:r>
              <a:rPr lang="cs-CZ" dirty="0" smtClean="0"/>
              <a:t>Těsná souvislost s KMP</a:t>
            </a:r>
          </a:p>
          <a:p>
            <a:pPr marL="742950" lvl="1" indent="-285750">
              <a:buFont typeface="Arial" panose="020B0604020202020204" pitchFamily="34" charset="0"/>
              <a:buChar char="•"/>
            </a:pPr>
            <a:r>
              <a:rPr lang="cs-CZ" dirty="0" smtClean="0"/>
              <a:t>Těsná souvislost s prognózou HKMP ( RR 5.2 pro QRS nad 120 </a:t>
            </a:r>
            <a:r>
              <a:rPr lang="cs-CZ" dirty="0" err="1" smtClean="0"/>
              <a:t>ms</a:t>
            </a:r>
            <a:r>
              <a:rPr lang="cs-CZ" dirty="0" smtClean="0"/>
              <a:t>)</a:t>
            </a:r>
          </a:p>
          <a:p>
            <a:r>
              <a:rPr lang="cs-CZ" dirty="0" smtClean="0">
                <a:solidFill>
                  <a:schemeClr val="tx1">
                    <a:lumMod val="65000"/>
                  </a:schemeClr>
                </a:solidFill>
              </a:rPr>
              <a:t>	( </a:t>
            </a:r>
            <a:r>
              <a:rPr lang="cs-CZ" dirty="0" err="1" smtClean="0">
                <a:solidFill>
                  <a:schemeClr val="tx1">
                    <a:lumMod val="65000"/>
                  </a:schemeClr>
                </a:solidFill>
              </a:rPr>
              <a:t>Bongioanni</a:t>
            </a:r>
            <a:r>
              <a:rPr lang="cs-CZ" dirty="0" smtClean="0">
                <a:solidFill>
                  <a:schemeClr val="tx1">
                    <a:lumMod val="65000"/>
                  </a:schemeClr>
                </a:solidFill>
              </a:rPr>
              <a:t> S et al In </a:t>
            </a:r>
            <a:r>
              <a:rPr lang="cs-CZ" dirty="0" err="1">
                <a:solidFill>
                  <a:schemeClr val="tx1">
                    <a:lumMod val="65000"/>
                  </a:schemeClr>
                </a:solidFill>
              </a:rPr>
              <a:t>Am</a:t>
            </a:r>
            <a:r>
              <a:rPr lang="cs-CZ" dirty="0">
                <a:solidFill>
                  <a:schemeClr val="tx1">
                    <a:lumMod val="65000"/>
                  </a:schemeClr>
                </a:solidFill>
              </a:rPr>
              <a:t> J </a:t>
            </a:r>
            <a:r>
              <a:rPr lang="cs-CZ" dirty="0" err="1" smtClean="0">
                <a:solidFill>
                  <a:schemeClr val="tx1">
                    <a:lumMod val="65000"/>
                  </a:schemeClr>
                </a:solidFill>
              </a:rPr>
              <a:t>Cardiol</a:t>
            </a:r>
            <a:r>
              <a:rPr lang="cs-CZ" dirty="0" smtClean="0">
                <a:solidFill>
                  <a:schemeClr val="tx1">
                    <a:lumMod val="65000"/>
                  </a:schemeClr>
                </a:solidFill>
              </a:rPr>
              <a:t> 2007;100)</a:t>
            </a:r>
            <a:endParaRPr lang="cs-CZ" dirty="0">
              <a:solidFill>
                <a:schemeClr val="tx1">
                  <a:lumMod val="65000"/>
                </a:schemeClr>
              </a:solidFill>
            </a:endParaRPr>
          </a:p>
          <a:p>
            <a:pPr marL="742950" lvl="1" indent="-285750">
              <a:buFont typeface="Arial" panose="020B0604020202020204" pitchFamily="34" charset="0"/>
              <a:buChar char="•"/>
            </a:pPr>
            <a:endParaRPr lang="cs-CZ" dirty="0" smtClean="0"/>
          </a:p>
          <a:p>
            <a:pPr marL="285750" indent="-285750">
              <a:buFont typeface="Arial" panose="020B0604020202020204" pitchFamily="34" charset="0"/>
              <a:buChar char="•"/>
            </a:pPr>
            <a:endParaRPr lang="cs-CZ" dirty="0" smtClean="0"/>
          </a:p>
        </p:txBody>
      </p:sp>
      <p:pic>
        <p:nvPicPr>
          <p:cNvPr id="1026" name="Picture 2" descr="http://img.medscape.com/article/774/646/774646-figur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flipV="1">
            <a:off x="9426689" y="5550482"/>
            <a:ext cx="2309682" cy="13431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g.medscape.com/article/723/392/723392-fig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H="1" flipV="1">
            <a:off x="8064423" y="5365509"/>
            <a:ext cx="2390791" cy="13314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img.medscape.com/article/774/646/774646-figur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19" y="1947414"/>
            <a:ext cx="5979898" cy="34775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58219" y="4751966"/>
            <a:ext cx="2967304" cy="707886"/>
          </a:xfrm>
          <a:prstGeom prst="rect">
            <a:avLst/>
          </a:prstGeom>
          <a:noFill/>
        </p:spPr>
        <p:txBody>
          <a:bodyPr wrap="square" rtlCol="0">
            <a:spAutoFit/>
          </a:bodyPr>
          <a:lstStyle/>
          <a:p>
            <a:r>
              <a:rPr lang="cs-CZ" sz="4000" b="1" dirty="0" smtClean="0">
                <a:solidFill>
                  <a:schemeClr val="bg1"/>
                </a:solidFill>
              </a:rPr>
              <a:t>EKG č.14</a:t>
            </a:r>
            <a:endParaRPr lang="cs-CZ" sz="4000" b="1" dirty="0">
              <a:solidFill>
                <a:schemeClr val="bg1"/>
              </a:solidFill>
            </a:endParaRPr>
          </a:p>
        </p:txBody>
      </p:sp>
      <p:pic>
        <p:nvPicPr>
          <p:cNvPr id="9" name="Picture 4" descr="http://img.medscape.com/article/723/392/723392-fig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8595" y="1469146"/>
            <a:ext cx="5464611" cy="304336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073567" y="3842709"/>
            <a:ext cx="2967304" cy="707886"/>
          </a:xfrm>
          <a:prstGeom prst="rect">
            <a:avLst/>
          </a:prstGeom>
          <a:noFill/>
        </p:spPr>
        <p:txBody>
          <a:bodyPr wrap="square" rtlCol="0">
            <a:spAutoFit/>
          </a:bodyPr>
          <a:lstStyle/>
          <a:p>
            <a:r>
              <a:rPr lang="cs-CZ" sz="4000" b="1" dirty="0" smtClean="0">
                <a:solidFill>
                  <a:schemeClr val="bg1"/>
                </a:solidFill>
              </a:rPr>
              <a:t>EKG č.15</a:t>
            </a:r>
            <a:endParaRPr lang="cs-CZ" sz="4000" b="1" dirty="0">
              <a:solidFill>
                <a:schemeClr val="bg1"/>
              </a:solidFill>
            </a:endParaRPr>
          </a:p>
        </p:txBody>
      </p:sp>
    </p:spTree>
    <p:extLst>
      <p:ext uri="{BB962C8B-B14F-4D97-AF65-F5344CB8AC3E}">
        <p14:creationId xmlns:p14="http://schemas.microsoft.com/office/powerpoint/2010/main" val="98963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https://d1vzuwdl7rxiz0.cloudfront.net/content/ehj/35/44/3077/F1.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l="67824"/>
          <a:stretch/>
        </p:blipFill>
        <p:spPr bwMode="auto">
          <a:xfrm>
            <a:off x="8075363" y="429658"/>
            <a:ext cx="3661007"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5248553" cy="369332"/>
          </a:xfrm>
          <a:prstGeom prst="rect">
            <a:avLst/>
          </a:prstGeom>
          <a:noFill/>
        </p:spPr>
        <p:txBody>
          <a:bodyPr wrap="none" rtlCol="0">
            <a:spAutoFit/>
          </a:bodyPr>
          <a:lstStyle/>
          <a:p>
            <a:r>
              <a:rPr lang="cs-CZ" dirty="0" smtClean="0"/>
              <a:t>EKG nálezy VYŽADUJÍCÍ následné </a:t>
            </a:r>
            <a:r>
              <a:rPr lang="cs-CZ" dirty="0" err="1" smtClean="0"/>
              <a:t>dovyšetření</a:t>
            </a:r>
            <a:endParaRPr lang="cs-CZ" dirty="0"/>
          </a:p>
        </p:txBody>
      </p:sp>
      <p:sp>
        <p:nvSpPr>
          <p:cNvPr id="6" name="TextovéPole 5"/>
          <p:cNvSpPr txBox="1"/>
          <p:nvPr/>
        </p:nvSpPr>
        <p:spPr>
          <a:xfrm>
            <a:off x="459904" y="780125"/>
            <a:ext cx="7294535" cy="5816977"/>
          </a:xfrm>
          <a:prstGeom prst="rect">
            <a:avLst/>
          </a:prstGeom>
          <a:noFill/>
        </p:spPr>
        <p:txBody>
          <a:bodyPr wrap="square" rtlCol="0">
            <a:spAutoFit/>
          </a:bodyPr>
          <a:lstStyle/>
          <a:p>
            <a:r>
              <a:rPr lang="cs-CZ" sz="4000" dirty="0" smtClean="0"/>
              <a:t>QT abnormality</a:t>
            </a:r>
          </a:p>
          <a:p>
            <a:pPr marL="742950" indent="-742950">
              <a:buAutoNum type="arabicPeriod"/>
            </a:pPr>
            <a:r>
              <a:rPr lang="cs-CZ" dirty="0" smtClean="0"/>
              <a:t>L- QT≥ 470 u mužů </a:t>
            </a:r>
          </a:p>
          <a:p>
            <a:pPr marL="742950" indent="-742950">
              <a:buAutoNum type="arabicPeriod"/>
            </a:pPr>
            <a:r>
              <a:rPr lang="cs-CZ" dirty="0" smtClean="0"/>
              <a:t>L- QT≥ 480 ms u žen</a:t>
            </a:r>
          </a:p>
          <a:p>
            <a:pPr marL="742950" indent="-742950">
              <a:buAutoNum type="arabicPeriod"/>
            </a:pPr>
            <a:r>
              <a:rPr lang="cs-CZ" dirty="0" smtClean="0"/>
              <a:t>S- QT≤ 340 ms oboupohlavně</a:t>
            </a:r>
          </a:p>
          <a:p>
            <a:pPr marL="742950" indent="-742950">
              <a:buFont typeface="Arial" panose="020B0604020202020204" pitchFamily="34" charset="0"/>
              <a:buChar char="•"/>
            </a:pPr>
            <a:r>
              <a:rPr lang="cs-CZ" sz="1600" dirty="0" err="1" smtClean="0"/>
              <a:t>TdP</a:t>
            </a:r>
            <a:r>
              <a:rPr lang="cs-CZ" sz="1600" dirty="0" smtClean="0"/>
              <a:t> spouštěna také adrenergní aktivací</a:t>
            </a:r>
          </a:p>
          <a:p>
            <a:pPr marL="742950" indent="-742950">
              <a:buFont typeface="Arial" panose="020B0604020202020204" pitchFamily="34" charset="0"/>
              <a:buChar char="•"/>
            </a:pPr>
            <a:r>
              <a:rPr lang="cs-CZ" sz="1600" dirty="0" smtClean="0"/>
              <a:t>intensivní plavání, Zimní plavání a LQT1</a:t>
            </a:r>
          </a:p>
          <a:p>
            <a:pPr marL="742950" indent="-742950">
              <a:buFont typeface="Arial" panose="020B0604020202020204" pitchFamily="34" charset="0"/>
              <a:buChar char="•"/>
            </a:pPr>
            <a:r>
              <a:rPr lang="cs-CZ" sz="1600" dirty="0" smtClean="0"/>
              <a:t>Hlasité stimuly LQT2</a:t>
            </a:r>
          </a:p>
          <a:p>
            <a:pPr marL="742950" indent="-742950">
              <a:buFont typeface="Arial" panose="020B0604020202020204" pitchFamily="34" charset="0"/>
              <a:buChar char="•"/>
            </a:pPr>
            <a:r>
              <a:rPr lang="cs-CZ" sz="1600" dirty="0" smtClean="0"/>
              <a:t>Roční riziko úmrtí až 0,9%</a:t>
            </a:r>
          </a:p>
          <a:p>
            <a:r>
              <a:rPr lang="cs-CZ" dirty="0" smtClean="0">
                <a:solidFill>
                  <a:schemeClr val="tx1">
                    <a:lumMod val="65000"/>
                  </a:schemeClr>
                </a:solidFill>
              </a:rPr>
              <a:t>	</a:t>
            </a:r>
            <a:r>
              <a:rPr lang="cs-CZ" sz="1400" dirty="0" smtClean="0">
                <a:solidFill>
                  <a:schemeClr val="tx1">
                    <a:lumMod val="65000"/>
                  </a:schemeClr>
                </a:solidFill>
              </a:rPr>
              <a:t>( </a:t>
            </a:r>
            <a:r>
              <a:rPr lang="cs-CZ" sz="1400" dirty="0" err="1" smtClean="0">
                <a:solidFill>
                  <a:schemeClr val="tx1">
                    <a:lumMod val="65000"/>
                  </a:schemeClr>
                </a:solidFill>
              </a:rPr>
              <a:t>Moss</a:t>
            </a:r>
            <a:r>
              <a:rPr lang="cs-CZ" sz="1400" dirty="0" smtClean="0">
                <a:solidFill>
                  <a:schemeClr val="tx1">
                    <a:lumMod val="65000"/>
                  </a:schemeClr>
                </a:solidFill>
              </a:rPr>
              <a:t> AJ et al In </a:t>
            </a:r>
            <a:r>
              <a:rPr lang="cs-CZ" sz="1400" dirty="0" err="1" smtClean="0">
                <a:solidFill>
                  <a:schemeClr val="tx1">
                    <a:lumMod val="65000"/>
                  </a:schemeClr>
                </a:solidFill>
              </a:rPr>
              <a:t>Circulation</a:t>
            </a:r>
            <a:r>
              <a:rPr lang="cs-CZ" sz="1400" dirty="0" smtClean="0">
                <a:solidFill>
                  <a:schemeClr val="tx1">
                    <a:lumMod val="65000"/>
                  </a:schemeClr>
                </a:solidFill>
              </a:rPr>
              <a:t> 1991:84)</a:t>
            </a:r>
          </a:p>
          <a:p>
            <a:r>
              <a:rPr lang="cs-CZ" sz="1400" dirty="0">
                <a:solidFill>
                  <a:schemeClr val="tx1">
                    <a:lumMod val="65000"/>
                  </a:schemeClr>
                </a:solidFill>
              </a:rPr>
              <a:t>	</a:t>
            </a:r>
            <a:r>
              <a:rPr lang="cs-CZ" sz="1400" dirty="0" smtClean="0">
                <a:solidFill>
                  <a:schemeClr val="tx1">
                    <a:lumMod val="65000"/>
                  </a:schemeClr>
                </a:solidFill>
              </a:rPr>
              <a:t>( </a:t>
            </a:r>
            <a:r>
              <a:rPr lang="cs-CZ" sz="1400" dirty="0" err="1" smtClean="0">
                <a:solidFill>
                  <a:schemeClr val="tx1">
                    <a:lumMod val="65000"/>
                  </a:schemeClr>
                </a:solidFill>
              </a:rPr>
              <a:t>Goldenberg</a:t>
            </a:r>
            <a:r>
              <a:rPr lang="cs-CZ" sz="1400" dirty="0" smtClean="0">
                <a:solidFill>
                  <a:schemeClr val="tx1">
                    <a:lumMod val="65000"/>
                  </a:schemeClr>
                </a:solidFill>
              </a:rPr>
              <a:t> I In </a:t>
            </a:r>
            <a:r>
              <a:rPr lang="en-US" sz="1400" dirty="0">
                <a:solidFill>
                  <a:schemeClr val="tx1">
                    <a:lumMod val="65000"/>
                  </a:schemeClr>
                </a:solidFill>
              </a:rPr>
              <a:t>J Am </a:t>
            </a:r>
            <a:r>
              <a:rPr lang="en-US" sz="1400" dirty="0" err="1">
                <a:solidFill>
                  <a:schemeClr val="tx1">
                    <a:lumMod val="65000"/>
                  </a:schemeClr>
                </a:solidFill>
              </a:rPr>
              <a:t>Coll</a:t>
            </a:r>
            <a:r>
              <a:rPr lang="en-US" sz="1400" dirty="0">
                <a:solidFill>
                  <a:schemeClr val="tx1">
                    <a:lumMod val="65000"/>
                  </a:schemeClr>
                </a:solidFill>
              </a:rPr>
              <a:t> </a:t>
            </a:r>
            <a:r>
              <a:rPr lang="en-US" sz="1400" dirty="0" err="1" smtClean="0">
                <a:solidFill>
                  <a:schemeClr val="tx1">
                    <a:lumMod val="65000"/>
                  </a:schemeClr>
                </a:solidFill>
              </a:rPr>
              <a:t>Cardiol</a:t>
            </a:r>
            <a:r>
              <a:rPr lang="cs-CZ" sz="1400" dirty="0" smtClean="0">
                <a:solidFill>
                  <a:schemeClr val="tx1">
                    <a:lumMod val="65000"/>
                  </a:schemeClr>
                </a:solidFill>
              </a:rPr>
              <a:t> </a:t>
            </a:r>
            <a:r>
              <a:rPr lang="en-US" sz="1400" dirty="0" smtClean="0">
                <a:solidFill>
                  <a:schemeClr val="tx1">
                    <a:lumMod val="65000"/>
                  </a:schemeClr>
                </a:solidFill>
              </a:rPr>
              <a:t>2011</a:t>
            </a:r>
            <a:r>
              <a:rPr lang="cs-CZ" sz="1400" dirty="0" smtClean="0">
                <a:solidFill>
                  <a:schemeClr val="tx1">
                    <a:lumMod val="65000"/>
                  </a:schemeClr>
                </a:solidFill>
              </a:rPr>
              <a:t>:</a:t>
            </a:r>
            <a:r>
              <a:rPr lang="en-US" sz="1400" dirty="0" smtClean="0">
                <a:solidFill>
                  <a:schemeClr val="tx1">
                    <a:lumMod val="65000"/>
                  </a:schemeClr>
                </a:solidFill>
              </a:rPr>
              <a:t>57</a:t>
            </a:r>
            <a:r>
              <a:rPr lang="cs-CZ" sz="1400" dirty="0" smtClean="0">
                <a:solidFill>
                  <a:schemeClr val="tx1">
                    <a:lumMod val="65000"/>
                  </a:schemeClr>
                </a:solidFill>
              </a:rPr>
              <a:t>)</a:t>
            </a:r>
            <a:endParaRPr lang="en-US" sz="1400" dirty="0">
              <a:solidFill>
                <a:schemeClr val="tx1">
                  <a:lumMod val="65000"/>
                </a:schemeClr>
              </a:solidFill>
            </a:endParaRPr>
          </a:p>
          <a:p>
            <a:endParaRPr lang="cs-CZ" dirty="0">
              <a:solidFill>
                <a:schemeClr val="tx1">
                  <a:lumMod val="65000"/>
                </a:schemeClr>
              </a:solidFill>
            </a:endParaRPr>
          </a:p>
          <a:p>
            <a:pPr marL="742950" indent="-742950">
              <a:buFont typeface="Arial" panose="020B0604020202020204" pitchFamily="34" charset="0"/>
              <a:buChar char="•"/>
            </a:pPr>
            <a:endParaRPr lang="cs-CZ" dirty="0"/>
          </a:p>
          <a:p>
            <a:endParaRPr lang="cs-CZ" sz="4000" dirty="0"/>
          </a:p>
          <a:p>
            <a:endParaRPr lang="cs-CZ" sz="4000" dirty="0" smtClean="0"/>
          </a:p>
          <a:p>
            <a:endParaRPr lang="cs-CZ" dirty="0">
              <a:solidFill>
                <a:schemeClr val="tx1">
                  <a:lumMod val="65000"/>
                </a:schemeClr>
              </a:solidFill>
            </a:endParaRPr>
          </a:p>
          <a:p>
            <a:pPr marL="742950" lvl="1" indent="-285750">
              <a:buFont typeface="Arial" panose="020B0604020202020204" pitchFamily="34" charset="0"/>
              <a:buChar char="•"/>
            </a:pPr>
            <a:endParaRPr lang="cs-CZ" dirty="0" smtClean="0"/>
          </a:p>
          <a:p>
            <a:pPr marL="285750" indent="-285750">
              <a:buFont typeface="Arial" panose="020B0604020202020204" pitchFamily="34" charset="0"/>
              <a:buChar char="•"/>
            </a:pPr>
            <a:endParaRPr lang="cs-CZ" dirty="0" smtClean="0"/>
          </a:p>
        </p:txBody>
      </p:sp>
      <p:pic>
        <p:nvPicPr>
          <p:cNvPr id="2050" name="Picture 2" descr="http://nl.ecgpedia.org/images/thumb/6/6c/LastigeQT1.png/250px-LastigeQT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3651" y="429658"/>
            <a:ext cx="238125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nl.ecgpedia.org/images/thumb/a/a8/LastigeQT3.png/250px-LastigeQT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3651" y="2441172"/>
            <a:ext cx="2381250" cy="14287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0"/>
          <p:cNvSpPr>
            <a:spLocks noChangeArrowheads="1"/>
          </p:cNvSpPr>
          <p:nvPr/>
        </p:nvSpPr>
        <p:spPr bwMode="auto">
          <a:xfrm>
            <a:off x="4126919" y="4004658"/>
            <a:ext cx="140673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err="1" smtClean="0">
                <a:ln>
                  <a:noFill/>
                </a:ln>
                <a:solidFill>
                  <a:schemeClr val="tx1"/>
                </a:solidFill>
                <a:effectLst/>
                <a:latin typeface="Arial" panose="020B0604020202020204" pitchFamily="34" charset="0"/>
              </a:rPr>
              <a:t>QTc</a:t>
            </a:r>
            <a:r>
              <a:rPr kumimoji="0" lang="cs-CZ" altLang="cs-CZ" sz="1200" b="0" i="0" u="none" strike="noStrike" cap="none" normalizeH="0" baseline="0" dirty="0" smtClean="0">
                <a:ln>
                  <a:noFill/>
                </a:ln>
                <a:solidFill>
                  <a:schemeClr val="tx1"/>
                </a:solidFill>
                <a:effectLst/>
                <a:latin typeface="Arial" panose="020B0604020202020204" pitchFamily="34" charset="0"/>
              </a:rPr>
              <a:t> </a:t>
            </a:r>
            <a:r>
              <a:rPr kumimoji="0" lang="cs-CZ" altLang="cs-CZ" sz="1200" b="0" i="0" u="none" strike="noStrike" cap="none" normalizeH="0" baseline="0" dirty="0" err="1" smtClean="0">
                <a:ln>
                  <a:noFill/>
                </a:ln>
                <a:solidFill>
                  <a:schemeClr val="tx1"/>
                </a:solidFill>
                <a:effectLst/>
                <a:latin typeface="Arial" panose="020B0604020202020204" pitchFamily="34" charset="0"/>
              </a:rPr>
              <a:t>Bazett</a:t>
            </a:r>
            <a:r>
              <a:rPr kumimoji="0" lang="cs-CZ" altLang="cs-CZ" sz="1200" b="0" i="0" u="none" strike="noStrike" cap="none" normalizeH="0" baseline="0" dirty="0" smtClean="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err="1" smtClean="0">
                <a:ln>
                  <a:noFill/>
                </a:ln>
                <a:solidFill>
                  <a:schemeClr val="tx1"/>
                </a:solidFill>
                <a:effectLst/>
                <a:latin typeface="Arial" panose="020B0604020202020204" pitchFamily="34" charset="0"/>
              </a:rPr>
              <a:t>QTc</a:t>
            </a:r>
            <a:r>
              <a:rPr kumimoji="0" lang="cs-CZ" altLang="cs-CZ" sz="1200" b="0" i="0" u="none" strike="noStrike" cap="none" normalizeH="0" baseline="0" dirty="0" smtClean="0">
                <a:ln>
                  <a:noFill/>
                </a:ln>
                <a:solidFill>
                  <a:schemeClr val="tx1"/>
                </a:solidFill>
                <a:effectLst/>
                <a:latin typeface="Arial" panose="020B0604020202020204" pitchFamily="34" charset="0"/>
              </a:rPr>
              <a:t> </a:t>
            </a:r>
            <a:r>
              <a:rPr kumimoji="0" lang="cs-CZ" altLang="cs-CZ" sz="1200" b="0" i="0" u="none" strike="noStrike" cap="none" normalizeH="0" baseline="0" dirty="0" err="1" smtClean="0">
                <a:ln>
                  <a:noFill/>
                </a:ln>
                <a:solidFill>
                  <a:schemeClr val="tx1"/>
                </a:solidFill>
                <a:effectLst/>
                <a:latin typeface="Arial" panose="020B0604020202020204" pitchFamily="34" charset="0"/>
              </a:rPr>
              <a:t>Fridericia</a:t>
            </a:r>
            <a:r>
              <a:rPr kumimoji="0" lang="cs-CZ" altLang="cs-CZ" sz="1200" b="0" i="0" u="none" strike="noStrike" cap="none" normalizeH="0" baseline="0" dirty="0" smtClean="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err="1" smtClean="0">
                <a:ln>
                  <a:noFill/>
                </a:ln>
                <a:solidFill>
                  <a:schemeClr val="tx1"/>
                </a:solidFill>
                <a:effectLst/>
                <a:latin typeface="Arial" panose="020B0604020202020204" pitchFamily="34" charset="0"/>
              </a:rPr>
              <a:t>QTc</a:t>
            </a:r>
            <a:r>
              <a:rPr kumimoji="0" lang="cs-CZ" altLang="cs-CZ" sz="1200" b="0" i="0" u="none" strike="noStrike" cap="none" normalizeH="0" baseline="0" dirty="0" smtClean="0">
                <a:ln>
                  <a:noFill/>
                </a:ln>
                <a:solidFill>
                  <a:schemeClr val="tx1"/>
                </a:solidFill>
                <a:effectLst/>
                <a:latin typeface="Arial" panose="020B0604020202020204" pitchFamily="34" charset="0"/>
              </a:rPr>
              <a:t> </a:t>
            </a:r>
            <a:r>
              <a:rPr kumimoji="0" lang="cs-CZ" altLang="cs-CZ" sz="1200" b="0" i="0" u="none" strike="noStrike" cap="none" normalizeH="0" baseline="0" dirty="0" err="1" smtClean="0">
                <a:ln>
                  <a:noFill/>
                </a:ln>
                <a:solidFill>
                  <a:schemeClr val="tx1"/>
                </a:solidFill>
                <a:effectLst/>
                <a:latin typeface="Arial" panose="020B0604020202020204" pitchFamily="34" charset="0"/>
              </a:rPr>
              <a:t>Hodges</a:t>
            </a:r>
            <a:r>
              <a:rPr kumimoji="0" lang="cs-CZ" altLang="cs-CZ" sz="1200" b="0" i="0" u="none" strike="noStrike" cap="none" normalizeH="0" baseline="0" dirty="0" smtClean="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err="1" smtClean="0">
                <a:ln>
                  <a:noFill/>
                </a:ln>
                <a:solidFill>
                  <a:schemeClr val="tx1"/>
                </a:solidFill>
                <a:effectLst/>
                <a:latin typeface="Arial" panose="020B0604020202020204" pitchFamily="34" charset="0"/>
              </a:rPr>
              <a:t>QTc</a:t>
            </a:r>
            <a:r>
              <a:rPr kumimoji="0" lang="cs-CZ" altLang="cs-CZ" sz="1200" b="0" i="0" u="none" strike="noStrike" cap="none" normalizeH="0" baseline="0" dirty="0" smtClean="0">
                <a:ln>
                  <a:noFill/>
                </a:ln>
                <a:solidFill>
                  <a:schemeClr val="tx1"/>
                </a:solidFill>
                <a:effectLst/>
                <a:latin typeface="Arial" panose="020B0604020202020204" pitchFamily="34" charset="0"/>
              </a:rPr>
              <a:t> </a:t>
            </a:r>
            <a:r>
              <a:rPr kumimoji="0" lang="cs-CZ" altLang="cs-CZ" sz="1200" b="0" i="0" u="none" strike="noStrike" cap="none" normalizeH="0" baseline="0" dirty="0" err="1" smtClean="0">
                <a:ln>
                  <a:noFill/>
                </a:ln>
                <a:solidFill>
                  <a:schemeClr val="tx1"/>
                </a:solidFill>
                <a:effectLst/>
                <a:latin typeface="Arial" panose="020B0604020202020204" pitchFamily="34" charset="0"/>
              </a:rPr>
              <a:t>Framingham</a:t>
            </a:r>
            <a:r>
              <a:rPr kumimoji="0" lang="cs-CZ" altLang="cs-CZ" sz="1200" b="0" i="0" u="none" strike="noStrike" cap="none" normalizeH="0" baseline="0" dirty="0" smtClean="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smtClean="0">
                <a:ln>
                  <a:noFill/>
                </a:ln>
                <a:solidFill>
                  <a:schemeClr val="tx1"/>
                </a:solidFill>
                <a:effectLst/>
                <a:latin typeface="Arial" panose="020B0604020202020204" pitchFamily="34" charset="0"/>
              </a:rPr>
              <a:t>  </a:t>
            </a:r>
            <a:endParaRPr kumimoji="0" lang="cs-CZ" altLang="cs-CZ" sz="1100" b="0" i="0" u="none" strike="noStrike" cap="none" normalizeH="0" baseline="0" dirty="0" smtClean="0">
              <a:ln>
                <a:noFill/>
              </a:ln>
              <a:solidFill>
                <a:schemeClr val="tx1"/>
              </a:solidFill>
              <a:effectLst/>
              <a:latin typeface="Arial" panose="020B0604020202020204" pitchFamily="34" charset="0"/>
            </a:endParaRPr>
          </a:p>
        </p:txBody>
      </p:sp>
      <p:pic>
        <p:nvPicPr>
          <p:cNvPr id="2059" name="Picture 11" descr="QTc - Bazett formul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3651" y="3887260"/>
            <a:ext cx="904875" cy="381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QTc - Fridericia formul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4126" y="4320102"/>
            <a:ext cx="914400" cy="390525"/>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QTc - Hodges formul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3651" y="4789488"/>
            <a:ext cx="2238375" cy="2000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QTc - Framingham formul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33651" y="5143009"/>
            <a:ext cx="1990725" cy="180975"/>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rotWithShape="1">
          <a:blip r:embed="rId11"/>
          <a:srcRect l="26018" t="53089" r="49605" b="5150"/>
          <a:stretch/>
        </p:blipFill>
        <p:spPr>
          <a:xfrm>
            <a:off x="10293952" y="5519485"/>
            <a:ext cx="1442418" cy="1338515"/>
          </a:xfrm>
          <a:prstGeom prst="rect">
            <a:avLst/>
          </a:prstGeom>
        </p:spPr>
      </p:pic>
      <p:pic>
        <p:nvPicPr>
          <p:cNvPr id="22" name="Obrázek 21"/>
          <p:cNvPicPr>
            <a:picLocks noChangeAspect="1"/>
          </p:cNvPicPr>
          <p:nvPr/>
        </p:nvPicPr>
        <p:blipFill rotWithShape="1">
          <a:blip r:embed="rId11"/>
          <a:srcRect l="26018" t="53089" r="49605" b="5150"/>
          <a:stretch/>
        </p:blipFill>
        <p:spPr>
          <a:xfrm>
            <a:off x="405789" y="1472757"/>
            <a:ext cx="3883697" cy="3603939"/>
          </a:xfrm>
          <a:prstGeom prst="rect">
            <a:avLst/>
          </a:prstGeom>
        </p:spPr>
      </p:pic>
      <p:grpSp>
        <p:nvGrpSpPr>
          <p:cNvPr id="10" name="Skupina 9"/>
          <p:cNvGrpSpPr/>
          <p:nvPr/>
        </p:nvGrpSpPr>
        <p:grpSpPr>
          <a:xfrm>
            <a:off x="405789" y="1812064"/>
            <a:ext cx="4872095" cy="3692333"/>
            <a:chOff x="358219" y="3944866"/>
            <a:chExt cx="1648922" cy="1574619"/>
          </a:xfrm>
        </p:grpSpPr>
        <p:pic>
          <p:nvPicPr>
            <p:cNvPr id="16" name="Obrázek 15"/>
            <p:cNvPicPr>
              <a:picLocks noChangeAspect="1"/>
            </p:cNvPicPr>
            <p:nvPr/>
          </p:nvPicPr>
          <p:blipFill rotWithShape="1">
            <a:blip r:embed="rId12"/>
            <a:srcRect l="50993" t="13747" r="28646" b="68065"/>
            <a:stretch/>
          </p:blipFill>
          <p:spPr>
            <a:xfrm>
              <a:off x="358219" y="3944866"/>
              <a:ext cx="1648394" cy="797610"/>
            </a:xfrm>
            <a:prstGeom prst="rect">
              <a:avLst/>
            </a:prstGeom>
          </p:spPr>
        </p:pic>
        <p:pic>
          <p:nvPicPr>
            <p:cNvPr id="17" name="Obrázek 16"/>
            <p:cNvPicPr>
              <a:picLocks noChangeAspect="1"/>
            </p:cNvPicPr>
            <p:nvPr/>
          </p:nvPicPr>
          <p:blipFill rotWithShape="1">
            <a:blip r:embed="rId13"/>
            <a:srcRect l="27540" t="34613" r="51933" b="47658"/>
            <a:stretch/>
          </p:blipFill>
          <p:spPr>
            <a:xfrm>
              <a:off x="358219" y="4748100"/>
              <a:ext cx="1648922" cy="771385"/>
            </a:xfrm>
            <a:prstGeom prst="rect">
              <a:avLst/>
            </a:prstGeom>
          </p:spPr>
        </p:pic>
      </p:grpSp>
    </p:spTree>
    <p:extLst>
      <p:ext uri="{BB962C8B-B14F-4D97-AF65-F5344CB8AC3E}">
        <p14:creationId xmlns:p14="http://schemas.microsoft.com/office/powerpoint/2010/main" val="103220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https://d1vzuwdl7rxiz0.cloudfront.net/content/ehj/35/44/3077/F1.large.jpg?width=800&amp;height=600&amp;carousel=1"/>
          <p:cNvPicPr>
            <a:picLocks noChangeAspect="1" noChangeArrowheads="1"/>
          </p:cNvPicPr>
          <p:nvPr/>
        </p:nvPicPr>
        <p:blipFill rotWithShape="1">
          <a:blip r:embed="rId5">
            <a:extLst>
              <a:ext uri="{28A0092B-C50C-407E-A947-70E740481C1C}">
                <a14:useLocalDpi xmlns:a14="http://schemas.microsoft.com/office/drawing/2010/main" val="0"/>
              </a:ext>
            </a:extLst>
          </a:blip>
          <a:srcRect l="67824"/>
          <a:stretch/>
        </p:blipFill>
        <p:spPr bwMode="auto">
          <a:xfrm>
            <a:off x="8075363" y="429658"/>
            <a:ext cx="3661007"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5248553" cy="369332"/>
          </a:xfrm>
          <a:prstGeom prst="rect">
            <a:avLst/>
          </a:prstGeom>
          <a:noFill/>
        </p:spPr>
        <p:txBody>
          <a:bodyPr wrap="none" rtlCol="0">
            <a:spAutoFit/>
          </a:bodyPr>
          <a:lstStyle/>
          <a:p>
            <a:r>
              <a:rPr lang="cs-CZ" dirty="0" smtClean="0"/>
              <a:t>EKG nálezy VYŽADUJÍCÍ následné </a:t>
            </a:r>
            <a:r>
              <a:rPr lang="cs-CZ" dirty="0" err="1" smtClean="0"/>
              <a:t>dovyšetření</a:t>
            </a:r>
            <a:endParaRPr lang="cs-CZ" dirty="0"/>
          </a:p>
        </p:txBody>
      </p:sp>
      <p:sp>
        <p:nvSpPr>
          <p:cNvPr id="6" name="TextovéPole 5"/>
          <p:cNvSpPr txBox="1"/>
          <p:nvPr/>
        </p:nvSpPr>
        <p:spPr>
          <a:xfrm>
            <a:off x="504354" y="767425"/>
            <a:ext cx="7294535" cy="7294305"/>
          </a:xfrm>
          <a:prstGeom prst="rect">
            <a:avLst/>
          </a:prstGeom>
          <a:noFill/>
        </p:spPr>
        <p:txBody>
          <a:bodyPr wrap="square" rtlCol="0">
            <a:spAutoFit/>
          </a:bodyPr>
          <a:lstStyle/>
          <a:p>
            <a:r>
              <a:rPr lang="cs-CZ" sz="4000" dirty="0" smtClean="0"/>
              <a:t>QT abnormality</a:t>
            </a:r>
          </a:p>
          <a:p>
            <a:r>
              <a:rPr lang="cs-CZ" dirty="0" smtClean="0"/>
              <a:t>1. 650 </a:t>
            </a:r>
            <a:r>
              <a:rPr lang="cs-CZ" dirty="0" err="1" smtClean="0"/>
              <a:t>atleto</a:t>
            </a:r>
            <a:r>
              <a:rPr lang="cs-CZ" dirty="0" smtClean="0"/>
              <a:t>-roků: 1 výboj ICD pro </a:t>
            </a:r>
            <a:r>
              <a:rPr lang="cs-CZ" dirty="0" err="1" smtClean="0"/>
              <a:t>TdP</a:t>
            </a:r>
            <a:r>
              <a:rPr lang="cs-CZ" dirty="0" smtClean="0"/>
              <a:t> po krátkém běhu po vysazení betablokátorů</a:t>
            </a:r>
          </a:p>
          <a:p>
            <a:r>
              <a:rPr lang="cs-CZ" dirty="0" smtClean="0">
                <a:solidFill>
                  <a:schemeClr val="tx1">
                    <a:lumMod val="65000"/>
                  </a:schemeClr>
                </a:solidFill>
              </a:rPr>
              <a:t>	( </a:t>
            </a:r>
            <a:r>
              <a:rPr lang="cs-CZ" dirty="0" err="1" smtClean="0">
                <a:solidFill>
                  <a:schemeClr val="tx1">
                    <a:lumMod val="65000"/>
                  </a:schemeClr>
                </a:solidFill>
              </a:rPr>
              <a:t>Strong</a:t>
            </a:r>
            <a:r>
              <a:rPr lang="cs-CZ" dirty="0" smtClean="0">
                <a:solidFill>
                  <a:schemeClr val="tx1">
                    <a:lumMod val="65000"/>
                  </a:schemeClr>
                </a:solidFill>
              </a:rPr>
              <a:t> WB In </a:t>
            </a:r>
            <a:r>
              <a:rPr lang="cs-CZ" dirty="0">
                <a:solidFill>
                  <a:schemeClr val="tx1">
                    <a:lumMod val="65000"/>
                  </a:schemeClr>
                </a:solidFill>
              </a:rPr>
              <a:t>J Pediatr </a:t>
            </a:r>
            <a:r>
              <a:rPr lang="cs-CZ" dirty="0" smtClean="0">
                <a:solidFill>
                  <a:schemeClr val="tx1">
                    <a:lumMod val="65000"/>
                  </a:schemeClr>
                </a:solidFill>
              </a:rPr>
              <a:t>2005;146)</a:t>
            </a:r>
          </a:p>
          <a:p>
            <a:r>
              <a:rPr lang="cs-CZ" dirty="0" smtClean="0"/>
              <a:t>2. 103 geneticky pozitivních výkonnostně sportujících 	adolescentů: žádný výboj, smrt, synkopa </a:t>
            </a:r>
          </a:p>
          <a:p>
            <a:r>
              <a:rPr lang="cs-CZ" dirty="0" smtClean="0">
                <a:solidFill>
                  <a:schemeClr val="tx1">
                    <a:lumMod val="65000"/>
                  </a:schemeClr>
                </a:solidFill>
              </a:rPr>
              <a:t>	( </a:t>
            </a:r>
            <a:r>
              <a:rPr lang="cs-CZ" dirty="0" err="1" smtClean="0">
                <a:solidFill>
                  <a:schemeClr val="tx1">
                    <a:lumMod val="65000"/>
                  </a:schemeClr>
                </a:solidFill>
              </a:rPr>
              <a:t>Aziz</a:t>
            </a:r>
            <a:r>
              <a:rPr lang="cs-CZ" dirty="0" smtClean="0">
                <a:solidFill>
                  <a:schemeClr val="tx1">
                    <a:lumMod val="65000"/>
                  </a:schemeClr>
                </a:solidFill>
              </a:rPr>
              <a:t> PF In </a:t>
            </a:r>
            <a:r>
              <a:rPr lang="cs-CZ" dirty="0">
                <a:solidFill>
                  <a:schemeClr val="tx1">
                    <a:lumMod val="65000"/>
                  </a:schemeClr>
                </a:solidFill>
              </a:rPr>
              <a:t>JACC </a:t>
            </a:r>
            <a:r>
              <a:rPr lang="cs-CZ" dirty="0" err="1">
                <a:solidFill>
                  <a:schemeClr val="tx1">
                    <a:lumMod val="65000"/>
                  </a:schemeClr>
                </a:solidFill>
              </a:rPr>
              <a:t>Clin</a:t>
            </a:r>
            <a:r>
              <a:rPr lang="cs-CZ" dirty="0">
                <a:solidFill>
                  <a:schemeClr val="tx1">
                    <a:lumMod val="65000"/>
                  </a:schemeClr>
                </a:solidFill>
              </a:rPr>
              <a:t> </a:t>
            </a:r>
            <a:r>
              <a:rPr lang="cs-CZ" dirty="0" err="1">
                <a:solidFill>
                  <a:schemeClr val="tx1">
                    <a:lumMod val="65000"/>
                  </a:schemeClr>
                </a:solidFill>
              </a:rPr>
              <a:t>Electrophysiol</a:t>
            </a:r>
            <a:r>
              <a:rPr lang="cs-CZ" dirty="0">
                <a:solidFill>
                  <a:schemeClr val="tx1">
                    <a:lumMod val="65000"/>
                  </a:schemeClr>
                </a:solidFill>
              </a:rPr>
              <a:t> </a:t>
            </a:r>
            <a:r>
              <a:rPr lang="cs-CZ" dirty="0" smtClean="0">
                <a:solidFill>
                  <a:schemeClr val="tx1">
                    <a:lumMod val="65000"/>
                  </a:schemeClr>
                </a:solidFill>
              </a:rPr>
              <a:t>2015;1)</a:t>
            </a:r>
          </a:p>
          <a:p>
            <a:r>
              <a:rPr lang="en-US" u="sng" dirty="0">
                <a:solidFill>
                  <a:srgbClr val="FFFF00"/>
                </a:solidFill>
              </a:rPr>
              <a:t>liberalization of sport participation should only be considered</a:t>
            </a:r>
            <a:r>
              <a:rPr lang="en-US" dirty="0">
                <a:solidFill>
                  <a:srgbClr val="FFFF00"/>
                </a:solidFill>
              </a:rPr>
              <a:t> </a:t>
            </a:r>
            <a:endParaRPr lang="cs-CZ" dirty="0">
              <a:solidFill>
                <a:srgbClr val="FFFF00"/>
              </a:solidFill>
            </a:endParaRPr>
          </a:p>
          <a:p>
            <a:pPr marL="342900" indent="-342900">
              <a:buAutoNum type="arabicParenR"/>
            </a:pPr>
            <a:r>
              <a:rPr lang="en-US" dirty="0" smtClean="0">
                <a:solidFill>
                  <a:srgbClr val="FFFF00"/>
                </a:solidFill>
              </a:rPr>
              <a:t>are </a:t>
            </a:r>
            <a:r>
              <a:rPr lang="en-US" dirty="0">
                <a:solidFill>
                  <a:srgbClr val="FFFF00"/>
                </a:solidFill>
              </a:rPr>
              <a:t>highly compliant with </a:t>
            </a:r>
            <a:r>
              <a:rPr lang="en-US" dirty="0" smtClean="0">
                <a:solidFill>
                  <a:srgbClr val="FFFF00"/>
                </a:solidFill>
              </a:rPr>
              <a:t>therapy</a:t>
            </a:r>
            <a:endParaRPr lang="cs-CZ" dirty="0" smtClean="0">
              <a:solidFill>
                <a:srgbClr val="FFFF00"/>
              </a:solidFill>
            </a:endParaRPr>
          </a:p>
          <a:p>
            <a:pPr marL="342900" indent="-342900">
              <a:buAutoNum type="arabicParenR"/>
            </a:pPr>
            <a:r>
              <a:rPr lang="en-US" dirty="0" smtClean="0">
                <a:solidFill>
                  <a:srgbClr val="FFFF00"/>
                </a:solidFill>
              </a:rPr>
              <a:t>maintain </a:t>
            </a:r>
            <a:r>
              <a:rPr lang="en-US" dirty="0">
                <a:solidFill>
                  <a:srgbClr val="FFFF00"/>
                </a:solidFill>
              </a:rPr>
              <a:t>adequate hydration and electrolyte </a:t>
            </a:r>
            <a:r>
              <a:rPr lang="en-US" dirty="0" smtClean="0">
                <a:solidFill>
                  <a:srgbClr val="FFFF00"/>
                </a:solidFill>
              </a:rPr>
              <a:t>status</a:t>
            </a:r>
            <a:endParaRPr lang="cs-CZ" dirty="0" smtClean="0">
              <a:solidFill>
                <a:srgbClr val="FFFF00"/>
              </a:solidFill>
            </a:endParaRPr>
          </a:p>
          <a:p>
            <a:pPr marL="342900" indent="-342900">
              <a:buAutoNum type="arabicParenR"/>
            </a:pPr>
            <a:r>
              <a:rPr lang="en-US" dirty="0" smtClean="0">
                <a:solidFill>
                  <a:srgbClr val="FFFF00"/>
                </a:solidFill>
              </a:rPr>
              <a:t>avoid </a:t>
            </a:r>
            <a:r>
              <a:rPr lang="en-US" dirty="0">
                <a:solidFill>
                  <a:srgbClr val="FFFF00"/>
                </a:solidFill>
              </a:rPr>
              <a:t>prolonging </a:t>
            </a:r>
            <a:r>
              <a:rPr lang="en-US" dirty="0" err="1">
                <a:solidFill>
                  <a:srgbClr val="FFFF00"/>
                </a:solidFill>
              </a:rPr>
              <a:t>QTc</a:t>
            </a:r>
            <a:r>
              <a:rPr lang="en-US" dirty="0">
                <a:solidFill>
                  <a:srgbClr val="FFFF00"/>
                </a:solidFill>
              </a:rPr>
              <a:t> </a:t>
            </a:r>
            <a:r>
              <a:rPr lang="en-US" dirty="0" smtClean="0">
                <a:solidFill>
                  <a:srgbClr val="FFFF00"/>
                </a:solidFill>
              </a:rPr>
              <a:t>medications</a:t>
            </a:r>
            <a:endParaRPr lang="cs-CZ" dirty="0" smtClean="0">
              <a:solidFill>
                <a:srgbClr val="FFFF00"/>
              </a:solidFill>
            </a:endParaRPr>
          </a:p>
          <a:p>
            <a:pPr marL="342900" indent="-342900">
              <a:buAutoNum type="arabicParenR"/>
            </a:pPr>
            <a:r>
              <a:rPr lang="en-US" dirty="0" smtClean="0">
                <a:solidFill>
                  <a:srgbClr val="FFFF00"/>
                </a:solidFill>
              </a:rPr>
              <a:t>have </a:t>
            </a:r>
            <a:r>
              <a:rPr lang="en-US" dirty="0">
                <a:solidFill>
                  <a:srgbClr val="FFFF00"/>
                </a:solidFill>
              </a:rPr>
              <a:t>access to an AED during sports </a:t>
            </a:r>
            <a:r>
              <a:rPr lang="en-US" dirty="0" smtClean="0">
                <a:solidFill>
                  <a:srgbClr val="FFFF00"/>
                </a:solidFill>
              </a:rPr>
              <a:t>competition</a:t>
            </a:r>
            <a:endParaRPr lang="cs-CZ" dirty="0" smtClean="0">
              <a:solidFill>
                <a:srgbClr val="FFFF00"/>
              </a:solidFill>
            </a:endParaRPr>
          </a:p>
          <a:p>
            <a:pPr marL="342900" indent="-342900">
              <a:buAutoNum type="arabicParenR"/>
            </a:pPr>
            <a:endParaRPr lang="cs-CZ" dirty="0" smtClean="0">
              <a:solidFill>
                <a:srgbClr val="FF0000"/>
              </a:solidFill>
            </a:endParaRPr>
          </a:p>
          <a:p>
            <a:r>
              <a:rPr lang="en-US" sz="1200" dirty="0" smtClean="0"/>
              <a:t>http</a:t>
            </a:r>
            <a:r>
              <a:rPr lang="en-US" sz="1200" dirty="0"/>
              <a:t>://www.acc.org/latest-in-cardiology/articles/2015/06/18/13/19/sports-participation-in-long-qt-syndrome#sthash.wb2yXbNd.dpuf</a:t>
            </a:r>
          </a:p>
          <a:p>
            <a:endParaRPr lang="cs-CZ" dirty="0">
              <a:solidFill>
                <a:schemeClr val="tx1">
                  <a:lumMod val="65000"/>
                </a:schemeClr>
              </a:solidFill>
            </a:endParaRPr>
          </a:p>
          <a:p>
            <a:endParaRPr lang="cs-CZ" dirty="0">
              <a:solidFill>
                <a:schemeClr val="tx1">
                  <a:lumMod val="65000"/>
                </a:schemeClr>
              </a:solidFill>
            </a:endParaRPr>
          </a:p>
          <a:p>
            <a:pPr marL="742950" indent="-742950">
              <a:buFont typeface="Arial" panose="020B0604020202020204" pitchFamily="34" charset="0"/>
              <a:buChar char="•"/>
            </a:pPr>
            <a:endParaRPr lang="cs-CZ" dirty="0"/>
          </a:p>
          <a:p>
            <a:endParaRPr lang="cs-CZ" sz="4000" dirty="0"/>
          </a:p>
          <a:p>
            <a:endParaRPr lang="cs-CZ" sz="4000" dirty="0" smtClean="0"/>
          </a:p>
          <a:p>
            <a:endParaRPr lang="cs-CZ" dirty="0">
              <a:solidFill>
                <a:schemeClr val="tx1">
                  <a:lumMod val="65000"/>
                </a:schemeClr>
              </a:solidFill>
            </a:endParaRPr>
          </a:p>
          <a:p>
            <a:pPr marL="742950" lvl="1" indent="-285750">
              <a:buFont typeface="Arial" panose="020B0604020202020204" pitchFamily="34" charset="0"/>
              <a:buChar char="•"/>
            </a:pPr>
            <a:endParaRPr lang="cs-CZ" dirty="0" smtClean="0"/>
          </a:p>
          <a:p>
            <a:pPr marL="285750" indent="-285750">
              <a:buFont typeface="Arial" panose="020B0604020202020204" pitchFamily="34" charset="0"/>
              <a:buChar char="•"/>
            </a:pPr>
            <a:endParaRPr lang="cs-CZ" dirty="0" smtClean="0"/>
          </a:p>
        </p:txBody>
      </p:sp>
      <p:pic>
        <p:nvPicPr>
          <p:cNvPr id="1026" name="Picture 2" descr="Výsledek obrázku pro lq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126" y="2465082"/>
            <a:ext cx="7620000" cy="22383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g.medscape.com/pi/features/slideshow-slide/syncope/fig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7795" y="1875108"/>
            <a:ext cx="4972050" cy="33813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585896" y="4060634"/>
            <a:ext cx="2967304" cy="707886"/>
          </a:xfrm>
          <a:prstGeom prst="rect">
            <a:avLst/>
          </a:prstGeom>
          <a:noFill/>
        </p:spPr>
        <p:txBody>
          <a:bodyPr wrap="square" rtlCol="0">
            <a:spAutoFit/>
          </a:bodyPr>
          <a:lstStyle/>
          <a:p>
            <a:r>
              <a:rPr lang="cs-CZ" sz="4000" b="1" dirty="0" smtClean="0">
                <a:solidFill>
                  <a:schemeClr val="bg1"/>
                </a:solidFill>
              </a:rPr>
              <a:t>EKG č.16</a:t>
            </a:r>
            <a:endParaRPr lang="cs-CZ" sz="4000" b="1" dirty="0">
              <a:solidFill>
                <a:schemeClr val="bg1"/>
              </a:solidFill>
            </a:endParaRPr>
          </a:p>
        </p:txBody>
      </p:sp>
    </p:spTree>
    <p:extLst>
      <p:ext uri="{BB962C8B-B14F-4D97-AF65-F5344CB8AC3E}">
        <p14:creationId xmlns:p14="http://schemas.microsoft.com/office/powerpoint/2010/main" val="266317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https://d1vzuwdl7rxiz0.cloudfront.net/content/ehj/35/44/3077/F1.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l="67824"/>
          <a:stretch/>
        </p:blipFill>
        <p:spPr bwMode="auto">
          <a:xfrm>
            <a:off x="8075363" y="429658"/>
            <a:ext cx="3661007"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5248553" cy="369332"/>
          </a:xfrm>
          <a:prstGeom prst="rect">
            <a:avLst/>
          </a:prstGeom>
          <a:noFill/>
        </p:spPr>
        <p:txBody>
          <a:bodyPr wrap="none" rtlCol="0">
            <a:spAutoFit/>
          </a:bodyPr>
          <a:lstStyle/>
          <a:p>
            <a:r>
              <a:rPr lang="cs-CZ" dirty="0" smtClean="0"/>
              <a:t>EKG nálezy VYŽADUJÍCÍ následné </a:t>
            </a:r>
            <a:r>
              <a:rPr lang="cs-CZ" dirty="0" err="1" smtClean="0"/>
              <a:t>dovyšetření</a:t>
            </a:r>
            <a:endParaRPr lang="cs-CZ" dirty="0"/>
          </a:p>
        </p:txBody>
      </p:sp>
      <p:sp>
        <p:nvSpPr>
          <p:cNvPr id="6" name="TextovéPole 5"/>
          <p:cNvSpPr txBox="1"/>
          <p:nvPr/>
        </p:nvSpPr>
        <p:spPr>
          <a:xfrm>
            <a:off x="358219" y="429658"/>
            <a:ext cx="7198521" cy="6370975"/>
          </a:xfrm>
          <a:prstGeom prst="rect">
            <a:avLst/>
          </a:prstGeom>
          <a:noFill/>
        </p:spPr>
        <p:txBody>
          <a:bodyPr wrap="square" rtlCol="0">
            <a:spAutoFit/>
          </a:bodyPr>
          <a:lstStyle/>
          <a:p>
            <a:r>
              <a:rPr lang="cs-CZ" sz="4000" dirty="0" err="1" smtClean="0"/>
              <a:t>Brugada</a:t>
            </a:r>
            <a:r>
              <a:rPr lang="cs-CZ" sz="4000" dirty="0" smtClean="0"/>
              <a:t> </a:t>
            </a:r>
            <a:r>
              <a:rPr lang="cs-CZ" sz="4000" dirty="0" err="1" smtClean="0"/>
              <a:t>like</a:t>
            </a:r>
            <a:r>
              <a:rPr lang="cs-CZ" sz="4000" dirty="0" smtClean="0"/>
              <a:t> ECG</a:t>
            </a:r>
          </a:p>
          <a:p>
            <a:pPr marL="742950" indent="-742950">
              <a:buAutoNum type="arabicPeriod"/>
            </a:pPr>
            <a:r>
              <a:rPr lang="cs-CZ" dirty="0" smtClean="0"/>
              <a:t>ev. svody z 4. mezižebří</a:t>
            </a:r>
          </a:p>
          <a:p>
            <a:pPr marL="742950" indent="-742950">
              <a:buAutoNum type="arabicPeriod"/>
            </a:pPr>
            <a:r>
              <a:rPr lang="cs-CZ" dirty="0" err="1" smtClean="0"/>
              <a:t>Ajmalinový</a:t>
            </a:r>
            <a:r>
              <a:rPr lang="cs-CZ" dirty="0" smtClean="0"/>
              <a:t> test</a:t>
            </a:r>
          </a:p>
          <a:p>
            <a:pPr marL="742950" lvl="1" indent="-285750">
              <a:buFont typeface="Arial" panose="020B0604020202020204" pitchFamily="34" charset="0"/>
              <a:buChar char="•"/>
            </a:pPr>
            <a:r>
              <a:rPr lang="cs-CZ" dirty="0" smtClean="0"/>
              <a:t>Náhlá smrt není v souvislosti s sportovní aktivitou</a:t>
            </a:r>
          </a:p>
          <a:p>
            <a:pPr lvl="1"/>
            <a:r>
              <a:rPr lang="cs-CZ" dirty="0" smtClean="0">
                <a:solidFill>
                  <a:schemeClr val="tx1">
                    <a:lumMod val="65000"/>
                  </a:schemeClr>
                </a:solidFill>
              </a:rPr>
              <a:t>	( 4x PMKT, </a:t>
            </a:r>
            <a:r>
              <a:rPr lang="cs-CZ" dirty="0" err="1" smtClean="0">
                <a:solidFill>
                  <a:schemeClr val="tx1">
                    <a:lumMod val="65000"/>
                  </a:schemeClr>
                </a:solidFill>
              </a:rPr>
              <a:t>např.Esperer</a:t>
            </a:r>
            <a:r>
              <a:rPr lang="cs-CZ" dirty="0" smtClean="0">
                <a:solidFill>
                  <a:schemeClr val="tx1">
                    <a:lumMod val="65000"/>
                  </a:schemeClr>
                </a:solidFill>
              </a:rPr>
              <a:t> </a:t>
            </a:r>
            <a:r>
              <a:rPr lang="cs-CZ" dirty="0">
                <a:solidFill>
                  <a:schemeClr val="tx1">
                    <a:lumMod val="65000"/>
                  </a:schemeClr>
                </a:solidFill>
              </a:rPr>
              <a:t>H in Br J </a:t>
            </a:r>
            <a:r>
              <a:rPr lang="cs-CZ" dirty="0" err="1">
                <a:solidFill>
                  <a:schemeClr val="tx1">
                    <a:lumMod val="65000"/>
                  </a:schemeClr>
                </a:solidFill>
              </a:rPr>
              <a:t>Sports</a:t>
            </a:r>
            <a:r>
              <a:rPr lang="cs-CZ" dirty="0">
                <a:solidFill>
                  <a:schemeClr val="tx1">
                    <a:lumMod val="65000"/>
                  </a:schemeClr>
                </a:solidFill>
              </a:rPr>
              <a:t> Med. </a:t>
            </a:r>
            <a:r>
              <a:rPr lang="cs-CZ" dirty="0" smtClean="0">
                <a:solidFill>
                  <a:schemeClr val="tx1">
                    <a:lumMod val="65000"/>
                  </a:schemeClr>
                </a:solidFill>
              </a:rPr>
              <a:t>2007:41)</a:t>
            </a:r>
          </a:p>
          <a:p>
            <a:pPr marL="742950" lvl="1" indent="-285750">
              <a:buFont typeface="Arial" panose="020B0604020202020204" pitchFamily="34" charset="0"/>
              <a:buChar char="•"/>
            </a:pPr>
            <a:r>
              <a:rPr lang="cs-CZ" dirty="0" smtClean="0"/>
              <a:t>Nárůst tonu vagu v souvislosti s dlouhodobým tréninkem může zvyšovat riziko nočních úmrtí</a:t>
            </a:r>
          </a:p>
          <a:p>
            <a:pPr lvl="1"/>
            <a:r>
              <a:rPr lang="cs-CZ" dirty="0" smtClean="0">
                <a:solidFill>
                  <a:schemeClr val="tx1">
                    <a:lumMod val="65000"/>
                  </a:schemeClr>
                </a:solidFill>
              </a:rPr>
              <a:t>	(</a:t>
            </a:r>
            <a:r>
              <a:rPr lang="cs-CZ" dirty="0" err="1" smtClean="0">
                <a:solidFill>
                  <a:schemeClr val="tx1">
                    <a:lumMod val="65000"/>
                  </a:schemeClr>
                </a:solidFill>
              </a:rPr>
              <a:t>Patruno</a:t>
            </a:r>
            <a:r>
              <a:rPr lang="cs-CZ" dirty="0" smtClean="0">
                <a:solidFill>
                  <a:schemeClr val="tx1">
                    <a:lumMod val="65000"/>
                  </a:schemeClr>
                </a:solidFill>
              </a:rPr>
              <a:t> N in </a:t>
            </a:r>
            <a:r>
              <a:rPr lang="en-US" dirty="0">
                <a:solidFill>
                  <a:schemeClr val="tx1">
                    <a:lumMod val="65000"/>
                  </a:schemeClr>
                </a:solidFill>
              </a:rPr>
              <a:t>Pacing and </a:t>
            </a:r>
            <a:r>
              <a:rPr lang="en-US" dirty="0" err="1">
                <a:solidFill>
                  <a:schemeClr val="tx1">
                    <a:lumMod val="65000"/>
                  </a:schemeClr>
                </a:solidFill>
              </a:rPr>
              <a:t>Clin</a:t>
            </a:r>
            <a:r>
              <a:rPr lang="en-US" dirty="0">
                <a:solidFill>
                  <a:schemeClr val="tx1">
                    <a:lumMod val="65000"/>
                  </a:schemeClr>
                </a:solidFill>
              </a:rPr>
              <a:t> </a:t>
            </a:r>
            <a:r>
              <a:rPr lang="en-US" dirty="0" err="1">
                <a:solidFill>
                  <a:schemeClr val="tx1">
                    <a:lumMod val="65000"/>
                  </a:schemeClr>
                </a:solidFill>
              </a:rPr>
              <a:t>Electrophysiol</a:t>
            </a:r>
            <a:r>
              <a:rPr lang="en-US" dirty="0">
                <a:solidFill>
                  <a:schemeClr val="tx1">
                    <a:lumMod val="65000"/>
                  </a:schemeClr>
                </a:solidFill>
              </a:rPr>
              <a:t> </a:t>
            </a:r>
            <a:r>
              <a:rPr lang="en-US" dirty="0" smtClean="0">
                <a:solidFill>
                  <a:schemeClr val="tx1">
                    <a:lumMod val="65000"/>
                  </a:schemeClr>
                </a:solidFill>
              </a:rPr>
              <a:t>2006</a:t>
            </a:r>
            <a:r>
              <a:rPr lang="cs-CZ" dirty="0" smtClean="0">
                <a:solidFill>
                  <a:schemeClr val="tx1">
                    <a:lumMod val="65000"/>
                  </a:schemeClr>
                </a:solidFill>
              </a:rPr>
              <a:t>:</a:t>
            </a:r>
            <a:r>
              <a:rPr lang="en-US" dirty="0" smtClean="0">
                <a:solidFill>
                  <a:schemeClr val="tx1">
                    <a:lumMod val="65000"/>
                  </a:schemeClr>
                </a:solidFill>
              </a:rPr>
              <a:t>29</a:t>
            </a:r>
            <a:r>
              <a:rPr lang="cs-CZ" dirty="0" smtClean="0">
                <a:solidFill>
                  <a:schemeClr val="tx1">
                    <a:lumMod val="65000"/>
                  </a:schemeClr>
                </a:solidFill>
              </a:rPr>
              <a:t>)</a:t>
            </a:r>
          </a:p>
          <a:p>
            <a:pPr marL="742950" lvl="1" indent="-285750">
              <a:buFont typeface="Arial" panose="020B0604020202020204" pitchFamily="34" charset="0"/>
              <a:buChar char="•"/>
            </a:pPr>
            <a:r>
              <a:rPr lang="cs-CZ" dirty="0" smtClean="0"/>
              <a:t>80 % případů symptomatických ve spánku </a:t>
            </a:r>
          </a:p>
          <a:p>
            <a:r>
              <a:rPr lang="cs-CZ" dirty="0" smtClean="0"/>
              <a:t>		</a:t>
            </a:r>
            <a:r>
              <a:rPr lang="cs-CZ" dirty="0" smtClean="0">
                <a:solidFill>
                  <a:schemeClr val="tx1">
                    <a:lumMod val="65000"/>
                  </a:schemeClr>
                </a:solidFill>
              </a:rPr>
              <a:t>( </a:t>
            </a:r>
            <a:r>
              <a:rPr lang="cs-CZ" dirty="0" err="1" smtClean="0">
                <a:solidFill>
                  <a:schemeClr val="tx1">
                    <a:lumMod val="65000"/>
                  </a:schemeClr>
                </a:solidFill>
              </a:rPr>
              <a:t>Krittayaphong</a:t>
            </a:r>
            <a:r>
              <a:rPr lang="cs-CZ" dirty="0" smtClean="0">
                <a:solidFill>
                  <a:schemeClr val="tx1">
                    <a:lumMod val="65000"/>
                  </a:schemeClr>
                </a:solidFill>
              </a:rPr>
              <a:t> R in Eur </a:t>
            </a:r>
            <a:r>
              <a:rPr lang="cs-CZ" dirty="0" err="1" smtClean="0">
                <a:solidFill>
                  <a:schemeClr val="tx1">
                    <a:lumMod val="65000"/>
                  </a:schemeClr>
                </a:solidFill>
              </a:rPr>
              <a:t>Heart</a:t>
            </a:r>
            <a:r>
              <a:rPr lang="cs-CZ" dirty="0" smtClean="0">
                <a:solidFill>
                  <a:schemeClr val="tx1">
                    <a:lumMod val="65000"/>
                  </a:schemeClr>
                </a:solidFill>
              </a:rPr>
              <a:t> J.2003;2)</a:t>
            </a:r>
            <a:endParaRPr lang="cs-CZ" dirty="0">
              <a:solidFill>
                <a:schemeClr val="tx1">
                  <a:lumMod val="65000"/>
                </a:schemeClr>
              </a:solidFill>
            </a:endParaRPr>
          </a:p>
          <a:p>
            <a:pPr marL="742950" lvl="1" indent="-285750">
              <a:buFont typeface="Arial" panose="020B0604020202020204" pitchFamily="34" charset="0"/>
              <a:buChar char="•"/>
            </a:pPr>
            <a:endParaRPr lang="en-US" dirty="0">
              <a:solidFill>
                <a:schemeClr val="tx1">
                  <a:lumMod val="65000"/>
                </a:schemeClr>
              </a:solidFill>
            </a:endParaRPr>
          </a:p>
          <a:p>
            <a:endParaRPr lang="cs-CZ" dirty="0">
              <a:solidFill>
                <a:schemeClr val="tx1">
                  <a:lumMod val="65000"/>
                </a:schemeClr>
              </a:solidFill>
            </a:endParaRPr>
          </a:p>
          <a:p>
            <a:endParaRPr lang="cs-CZ" dirty="0">
              <a:solidFill>
                <a:schemeClr val="tx1">
                  <a:lumMod val="65000"/>
                </a:schemeClr>
              </a:solidFill>
            </a:endParaRPr>
          </a:p>
          <a:p>
            <a:pPr marL="742950" indent="-742950">
              <a:buFont typeface="Arial" panose="020B0604020202020204" pitchFamily="34" charset="0"/>
              <a:buChar char="•"/>
            </a:pPr>
            <a:endParaRPr lang="cs-CZ" dirty="0"/>
          </a:p>
          <a:p>
            <a:endParaRPr lang="cs-CZ" sz="4000" dirty="0"/>
          </a:p>
          <a:p>
            <a:endParaRPr lang="cs-CZ" sz="4000" dirty="0" smtClean="0"/>
          </a:p>
          <a:p>
            <a:endParaRPr lang="cs-CZ" dirty="0">
              <a:solidFill>
                <a:schemeClr val="tx1">
                  <a:lumMod val="65000"/>
                </a:schemeClr>
              </a:solidFill>
            </a:endParaRPr>
          </a:p>
          <a:p>
            <a:pPr marL="742950" lvl="1" indent="-285750">
              <a:buFont typeface="Arial" panose="020B0604020202020204" pitchFamily="34" charset="0"/>
              <a:buChar char="•"/>
            </a:pPr>
            <a:endParaRPr lang="cs-CZ" dirty="0" smtClean="0"/>
          </a:p>
          <a:p>
            <a:pPr marL="285750" indent="-285750">
              <a:buFont typeface="Arial" panose="020B0604020202020204" pitchFamily="34" charset="0"/>
              <a:buChar char="•"/>
            </a:pPr>
            <a:endParaRPr lang="cs-CZ" dirty="0" smtClean="0"/>
          </a:p>
        </p:txBody>
      </p:sp>
      <p:pic>
        <p:nvPicPr>
          <p:cNvPr id="1026" name="Picture 2" descr="http://cdn.lifeinthefastlane.com/wp-content/uploads/2012/01/brugada-typ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0762" y="5538338"/>
            <a:ext cx="1755608" cy="13234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mysterioushimachal.files.wordpress.com/2012/04/real-ghost-pictur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 y="1092199"/>
            <a:ext cx="3429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647700" y="4521200"/>
            <a:ext cx="2985113" cy="369332"/>
          </a:xfrm>
          <a:prstGeom prst="rect">
            <a:avLst/>
          </a:prstGeom>
          <a:noFill/>
        </p:spPr>
        <p:txBody>
          <a:bodyPr wrap="none" rtlCol="0">
            <a:spAutoFit/>
          </a:bodyPr>
          <a:lstStyle/>
          <a:p>
            <a:r>
              <a:rPr lang="cs-CZ" dirty="0" err="1"/>
              <a:t>lai-tai</a:t>
            </a:r>
            <a:r>
              <a:rPr lang="cs-CZ" dirty="0"/>
              <a:t> </a:t>
            </a:r>
            <a:r>
              <a:rPr lang="cs-CZ" dirty="0" err="1"/>
              <a:t>bangungut</a:t>
            </a:r>
            <a:r>
              <a:rPr lang="cs-CZ" dirty="0"/>
              <a:t> </a:t>
            </a:r>
            <a:r>
              <a:rPr lang="cs-CZ" dirty="0" err="1"/>
              <a:t>pokkuri</a:t>
            </a:r>
            <a:endParaRPr lang="cs-CZ" dirty="0"/>
          </a:p>
        </p:txBody>
      </p:sp>
      <p:pic>
        <p:nvPicPr>
          <p:cNvPr id="8" name="Picture 2" descr="http://cdn.lifeinthefastlane.com/wp-content/uploads/2012/01/brugada-typ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19" y="986332"/>
            <a:ext cx="5908110" cy="44536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850168" y="4907438"/>
            <a:ext cx="2967304" cy="707886"/>
          </a:xfrm>
          <a:prstGeom prst="rect">
            <a:avLst/>
          </a:prstGeom>
          <a:noFill/>
        </p:spPr>
        <p:txBody>
          <a:bodyPr wrap="square" rtlCol="0">
            <a:spAutoFit/>
          </a:bodyPr>
          <a:lstStyle/>
          <a:p>
            <a:r>
              <a:rPr lang="cs-CZ" sz="4000" b="1" dirty="0" smtClean="0">
                <a:solidFill>
                  <a:schemeClr val="bg1"/>
                </a:solidFill>
              </a:rPr>
              <a:t>EKG č.17</a:t>
            </a:r>
            <a:endParaRPr lang="cs-CZ" sz="4000" b="1" dirty="0">
              <a:solidFill>
                <a:schemeClr val="bg1"/>
              </a:solidFill>
            </a:endParaRPr>
          </a:p>
        </p:txBody>
      </p:sp>
    </p:spTree>
    <p:extLst>
      <p:ext uri="{BB962C8B-B14F-4D97-AF65-F5344CB8AC3E}">
        <p14:creationId xmlns:p14="http://schemas.microsoft.com/office/powerpoint/2010/main" val="251462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https://d1vzuwdl7rxiz0.cloudfront.net/content/ehj/35/44/3077/F1.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l="67824"/>
          <a:stretch/>
        </p:blipFill>
        <p:spPr bwMode="auto">
          <a:xfrm>
            <a:off x="8075363" y="429658"/>
            <a:ext cx="3661007"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5248553" cy="369332"/>
          </a:xfrm>
          <a:prstGeom prst="rect">
            <a:avLst/>
          </a:prstGeom>
          <a:noFill/>
        </p:spPr>
        <p:txBody>
          <a:bodyPr wrap="none" rtlCol="0">
            <a:spAutoFit/>
          </a:bodyPr>
          <a:lstStyle/>
          <a:p>
            <a:r>
              <a:rPr lang="cs-CZ" dirty="0" smtClean="0"/>
              <a:t>EKG nálezy VYŽADUJÍCÍ následné </a:t>
            </a:r>
            <a:r>
              <a:rPr lang="cs-CZ" dirty="0" err="1" smtClean="0"/>
              <a:t>dovyšetření</a:t>
            </a:r>
            <a:endParaRPr lang="cs-CZ" dirty="0"/>
          </a:p>
        </p:txBody>
      </p:sp>
      <p:sp>
        <p:nvSpPr>
          <p:cNvPr id="6" name="TextovéPole 5"/>
          <p:cNvSpPr txBox="1"/>
          <p:nvPr/>
        </p:nvSpPr>
        <p:spPr>
          <a:xfrm>
            <a:off x="358219" y="429658"/>
            <a:ext cx="7198521" cy="6370975"/>
          </a:xfrm>
          <a:prstGeom prst="rect">
            <a:avLst/>
          </a:prstGeom>
          <a:noFill/>
        </p:spPr>
        <p:txBody>
          <a:bodyPr wrap="square" rtlCol="0">
            <a:spAutoFit/>
          </a:bodyPr>
          <a:lstStyle/>
          <a:p>
            <a:r>
              <a:rPr lang="cs-CZ" sz="4000" dirty="0" smtClean="0"/>
              <a:t>Síňové či komorové arytmie</a:t>
            </a:r>
          </a:p>
          <a:p>
            <a:pPr marL="285750" indent="-285750">
              <a:buFont typeface="Arial" panose="020B0604020202020204" pitchFamily="34" charset="0"/>
              <a:buChar char="•"/>
            </a:pPr>
            <a:r>
              <a:rPr lang="cs-CZ" dirty="0" smtClean="0"/>
              <a:t>SVT, FS, </a:t>
            </a:r>
            <a:r>
              <a:rPr lang="cs-CZ" dirty="0" err="1" smtClean="0"/>
              <a:t>fluter</a:t>
            </a:r>
            <a:r>
              <a:rPr lang="cs-CZ" dirty="0" smtClean="0"/>
              <a:t> síní</a:t>
            </a:r>
          </a:p>
          <a:p>
            <a:pPr marL="285750" indent="-285750">
              <a:buFont typeface="Arial" panose="020B0604020202020204" pitchFamily="34" charset="0"/>
              <a:buChar char="•"/>
            </a:pPr>
            <a:r>
              <a:rPr lang="cs-CZ" dirty="0" smtClean="0"/>
              <a:t>Kuplety, triplety, </a:t>
            </a:r>
            <a:r>
              <a:rPr lang="cs-CZ" dirty="0" err="1" smtClean="0"/>
              <a:t>nsKT</a:t>
            </a:r>
            <a:endParaRPr lang="cs-CZ" dirty="0" smtClean="0"/>
          </a:p>
          <a:p>
            <a:pPr marL="285750" indent="-285750">
              <a:buFont typeface="Arial" panose="020B0604020202020204" pitchFamily="34" charset="0"/>
              <a:buChar char="•"/>
            </a:pPr>
            <a:r>
              <a:rPr lang="cs-CZ" dirty="0" smtClean="0"/>
              <a:t>Nevedou k SCD, ale mohou být příznakem jiné k SCD vedoucí nemoci</a:t>
            </a:r>
          </a:p>
          <a:p>
            <a:pPr marL="285750" indent="-285750">
              <a:buFont typeface="Arial" panose="020B0604020202020204" pitchFamily="34" charset="0"/>
              <a:buChar char="•"/>
            </a:pPr>
            <a:endParaRPr lang="cs-CZ" dirty="0"/>
          </a:p>
          <a:p>
            <a:r>
              <a:rPr lang="cs-CZ" dirty="0" smtClean="0"/>
              <a:t>2 KES na 10 s EKG</a:t>
            </a:r>
          </a:p>
          <a:p>
            <a:pPr marL="285750" indent="-285750">
              <a:buFont typeface="Arial" panose="020B0604020202020204" pitchFamily="34" charset="0"/>
              <a:buChar char="•"/>
            </a:pPr>
            <a:r>
              <a:rPr lang="cs-CZ" dirty="0" smtClean="0"/>
              <a:t>30 % šance na strukturální onemocnění srdce</a:t>
            </a:r>
          </a:p>
          <a:p>
            <a:r>
              <a:rPr lang="cs-CZ" dirty="0" smtClean="0"/>
              <a:t>	</a:t>
            </a:r>
            <a:r>
              <a:rPr lang="cs-CZ" dirty="0" smtClean="0">
                <a:solidFill>
                  <a:schemeClr val="tx1">
                    <a:lumMod val="65000"/>
                  </a:schemeClr>
                </a:solidFill>
              </a:rPr>
              <a:t>(</a:t>
            </a:r>
            <a:r>
              <a:rPr lang="cs-CZ" dirty="0" err="1" smtClean="0">
                <a:solidFill>
                  <a:schemeClr val="tx1">
                    <a:lumMod val="65000"/>
                  </a:schemeClr>
                </a:solidFill>
              </a:rPr>
              <a:t>Biffi</a:t>
            </a:r>
            <a:r>
              <a:rPr lang="cs-CZ" dirty="0" smtClean="0">
                <a:solidFill>
                  <a:schemeClr val="tx1">
                    <a:lumMod val="65000"/>
                  </a:schemeClr>
                </a:solidFill>
              </a:rPr>
              <a:t> A in </a:t>
            </a:r>
            <a:r>
              <a:rPr lang="en-US" dirty="0" smtClean="0">
                <a:solidFill>
                  <a:schemeClr val="tx1">
                    <a:lumMod val="65000"/>
                  </a:schemeClr>
                </a:solidFill>
              </a:rPr>
              <a:t>J </a:t>
            </a:r>
            <a:r>
              <a:rPr lang="en-US" dirty="0">
                <a:solidFill>
                  <a:schemeClr val="tx1">
                    <a:lumMod val="65000"/>
                  </a:schemeClr>
                </a:solidFill>
              </a:rPr>
              <a:t>Am </a:t>
            </a:r>
            <a:r>
              <a:rPr lang="en-US" dirty="0" err="1">
                <a:solidFill>
                  <a:schemeClr val="tx1">
                    <a:lumMod val="65000"/>
                  </a:schemeClr>
                </a:solidFill>
              </a:rPr>
              <a:t>Coll</a:t>
            </a:r>
            <a:r>
              <a:rPr lang="en-US" dirty="0">
                <a:solidFill>
                  <a:schemeClr val="tx1">
                    <a:lumMod val="65000"/>
                  </a:schemeClr>
                </a:solidFill>
              </a:rPr>
              <a:t> </a:t>
            </a:r>
            <a:r>
              <a:rPr lang="en-US" dirty="0" err="1" smtClean="0">
                <a:solidFill>
                  <a:schemeClr val="tx1">
                    <a:lumMod val="65000"/>
                  </a:schemeClr>
                </a:solidFill>
              </a:rPr>
              <a:t>Cardiol</a:t>
            </a:r>
            <a:r>
              <a:rPr lang="cs-CZ" dirty="0" smtClean="0">
                <a:solidFill>
                  <a:schemeClr val="tx1">
                    <a:lumMod val="65000"/>
                  </a:schemeClr>
                </a:solidFill>
              </a:rPr>
              <a:t> </a:t>
            </a:r>
            <a:r>
              <a:rPr lang="en-US" dirty="0" smtClean="0">
                <a:solidFill>
                  <a:schemeClr val="tx1">
                    <a:lumMod val="65000"/>
                  </a:schemeClr>
                </a:solidFill>
              </a:rPr>
              <a:t>2002;40</a:t>
            </a:r>
            <a:r>
              <a:rPr lang="cs-CZ" dirty="0" smtClean="0">
                <a:solidFill>
                  <a:schemeClr val="tx1">
                    <a:lumMod val="65000"/>
                  </a:schemeClr>
                </a:solidFill>
              </a:rPr>
              <a:t>)</a:t>
            </a:r>
          </a:p>
          <a:p>
            <a:pPr marL="285750" indent="-285750">
              <a:buFont typeface="Arial" panose="020B0604020202020204" pitchFamily="34" charset="0"/>
              <a:buChar char="•"/>
            </a:pPr>
            <a:endParaRPr lang="cs-CZ" dirty="0">
              <a:solidFill>
                <a:schemeClr val="tx1">
                  <a:lumMod val="65000"/>
                </a:schemeClr>
              </a:solidFill>
            </a:endParaRPr>
          </a:p>
          <a:p>
            <a:pPr marL="742950" lvl="1" indent="-285750">
              <a:buFont typeface="Arial" panose="020B0604020202020204" pitchFamily="34" charset="0"/>
              <a:buChar char="•"/>
            </a:pPr>
            <a:endParaRPr lang="en-US" dirty="0">
              <a:solidFill>
                <a:schemeClr val="tx1">
                  <a:lumMod val="65000"/>
                </a:schemeClr>
              </a:solidFill>
            </a:endParaRPr>
          </a:p>
          <a:p>
            <a:endParaRPr lang="cs-CZ" dirty="0">
              <a:solidFill>
                <a:schemeClr val="tx1">
                  <a:lumMod val="65000"/>
                </a:schemeClr>
              </a:solidFill>
            </a:endParaRPr>
          </a:p>
          <a:p>
            <a:endParaRPr lang="cs-CZ" dirty="0">
              <a:solidFill>
                <a:schemeClr val="tx1">
                  <a:lumMod val="65000"/>
                </a:schemeClr>
              </a:solidFill>
            </a:endParaRPr>
          </a:p>
          <a:p>
            <a:pPr marL="742950" indent="-742950">
              <a:buFont typeface="Arial" panose="020B0604020202020204" pitchFamily="34" charset="0"/>
              <a:buChar char="•"/>
            </a:pPr>
            <a:endParaRPr lang="cs-CZ" dirty="0"/>
          </a:p>
          <a:p>
            <a:endParaRPr lang="cs-CZ" sz="4000" dirty="0"/>
          </a:p>
          <a:p>
            <a:endParaRPr lang="cs-CZ" sz="4000" dirty="0" smtClean="0"/>
          </a:p>
          <a:p>
            <a:endParaRPr lang="cs-CZ" dirty="0">
              <a:solidFill>
                <a:schemeClr val="tx1">
                  <a:lumMod val="65000"/>
                </a:schemeClr>
              </a:solidFill>
            </a:endParaRPr>
          </a:p>
          <a:p>
            <a:pPr marL="742950" lvl="1" indent="-285750">
              <a:buFont typeface="Arial" panose="020B0604020202020204" pitchFamily="34" charset="0"/>
              <a:buChar char="•"/>
            </a:pPr>
            <a:endParaRPr lang="cs-CZ" dirty="0" smtClean="0"/>
          </a:p>
          <a:p>
            <a:pPr marL="285750" indent="-285750">
              <a:buFont typeface="Arial" panose="020B0604020202020204" pitchFamily="34" charset="0"/>
              <a:buChar char="•"/>
            </a:pPr>
            <a:endParaRPr lang="cs-CZ" dirty="0" smtClean="0"/>
          </a:p>
        </p:txBody>
      </p:sp>
    </p:spTree>
    <p:extLst>
      <p:ext uri="{BB962C8B-B14F-4D97-AF65-F5344CB8AC3E}">
        <p14:creationId xmlns:p14="http://schemas.microsoft.com/office/powerpoint/2010/main" val="7088297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https://d1vzuwdl7rxiz0.cloudfront.net/content/ehj/35/44/3077/F1.large.jpg?width=800&amp;height=600&amp;carous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19" y="429658"/>
            <a:ext cx="11378152"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7957628" cy="369332"/>
          </a:xfrm>
          <a:prstGeom prst="rect">
            <a:avLst/>
          </a:prstGeom>
          <a:noFill/>
        </p:spPr>
        <p:txBody>
          <a:bodyPr wrap="none" rtlCol="0">
            <a:spAutoFit/>
          </a:bodyPr>
          <a:lstStyle/>
          <a:p>
            <a:r>
              <a:rPr lang="cs-CZ" dirty="0" smtClean="0"/>
              <a:t>„</a:t>
            </a:r>
            <a:r>
              <a:rPr lang="cs-CZ" dirty="0" err="1" smtClean="0"/>
              <a:t>Refined</a:t>
            </a:r>
            <a:r>
              <a:rPr lang="cs-CZ" dirty="0" smtClean="0"/>
              <a:t>“ … revidovaná </a:t>
            </a:r>
            <a:r>
              <a:rPr lang="cs-CZ" dirty="0" err="1" smtClean="0"/>
              <a:t>Seattlská</a:t>
            </a:r>
            <a:r>
              <a:rPr lang="cs-CZ" dirty="0" smtClean="0"/>
              <a:t> kritéria k hodnocení EKG sportovce</a:t>
            </a:r>
            <a:endParaRPr lang="cs-CZ" dirty="0"/>
          </a:p>
        </p:txBody>
      </p:sp>
    </p:spTree>
    <p:extLst>
      <p:ext uri="{BB962C8B-B14F-4D97-AF65-F5344CB8AC3E}">
        <p14:creationId xmlns:p14="http://schemas.microsoft.com/office/powerpoint/2010/main" val="4531596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ovéPole 4"/>
          <p:cNvSpPr txBox="1"/>
          <p:nvPr/>
        </p:nvSpPr>
        <p:spPr>
          <a:xfrm>
            <a:off x="665242" y="533187"/>
            <a:ext cx="6360883" cy="923330"/>
          </a:xfrm>
          <a:prstGeom prst="rect">
            <a:avLst/>
          </a:prstGeom>
          <a:noFill/>
        </p:spPr>
        <p:txBody>
          <a:bodyPr wrap="square" rtlCol="0">
            <a:spAutoFit/>
          </a:bodyPr>
          <a:lstStyle/>
          <a:p>
            <a:pPr marL="342900" indent="-342900">
              <a:buAutoNum type="arabicPeriod"/>
            </a:pPr>
            <a:endParaRPr lang="en-US" dirty="0"/>
          </a:p>
          <a:p>
            <a:pPr marL="342900" indent="-342900">
              <a:buFont typeface="Arial" panose="020B0604020202020204" pitchFamily="34" charset="0"/>
              <a:buChar char="•"/>
            </a:pPr>
            <a:endParaRPr lang="en-US" dirty="0">
              <a:solidFill>
                <a:schemeClr val="tx1">
                  <a:lumMod val="65000"/>
                </a:schemeClr>
              </a:solidFill>
            </a:endParaRPr>
          </a:p>
          <a:p>
            <a:pPr marL="285750" indent="-285750">
              <a:buFont typeface="Arial" panose="020B0604020202020204" pitchFamily="34" charset="0"/>
              <a:buChar char="•"/>
            </a:pPr>
            <a:endParaRPr lang="cs-CZ" dirty="0" smtClean="0"/>
          </a:p>
        </p:txBody>
      </p:sp>
      <p:sp>
        <p:nvSpPr>
          <p:cNvPr id="8" name="TextovéPole 7"/>
          <p:cNvSpPr txBox="1"/>
          <p:nvPr/>
        </p:nvSpPr>
        <p:spPr>
          <a:xfrm>
            <a:off x="1709544" y="5693615"/>
            <a:ext cx="3480440" cy="369332"/>
          </a:xfrm>
          <a:prstGeom prst="rect">
            <a:avLst/>
          </a:prstGeom>
          <a:noFill/>
        </p:spPr>
        <p:txBody>
          <a:bodyPr wrap="none" rtlCol="0">
            <a:spAutoFit/>
          </a:bodyPr>
          <a:lstStyle/>
          <a:p>
            <a:r>
              <a:rPr lang="cs-CZ" dirty="0" smtClean="0"/>
              <a:t>EKG potenciální směry vývoje</a:t>
            </a:r>
            <a:endParaRPr lang="cs-CZ" dirty="0"/>
          </a:p>
        </p:txBody>
      </p:sp>
      <p:sp>
        <p:nvSpPr>
          <p:cNvPr id="7" name="Obdélník 6"/>
          <p:cNvSpPr/>
          <p:nvPr/>
        </p:nvSpPr>
        <p:spPr>
          <a:xfrm>
            <a:off x="665241" y="751344"/>
            <a:ext cx="11071129" cy="4801314"/>
          </a:xfrm>
          <a:prstGeom prst="rect">
            <a:avLst/>
          </a:prstGeom>
        </p:spPr>
        <p:txBody>
          <a:bodyPr wrap="square">
            <a:spAutoFit/>
          </a:bodyPr>
          <a:lstStyle/>
          <a:p>
            <a:r>
              <a:rPr lang="en-US" dirty="0">
                <a:latin typeface="Raleway"/>
              </a:rPr>
              <a:t>Recently, a </a:t>
            </a:r>
            <a:r>
              <a:rPr lang="en-US" sz="2400" b="1" dirty="0">
                <a:solidFill>
                  <a:srgbClr val="FF0000"/>
                </a:solidFill>
                <a:latin typeface="Raleway"/>
              </a:rPr>
              <a:t>2nd International ECG Summit convened in Seattle</a:t>
            </a:r>
            <a:r>
              <a:rPr lang="en-US" dirty="0">
                <a:latin typeface="Raleway"/>
              </a:rPr>
              <a:t>, WA to revise athletic ECG interpretation guidelines, with a goal to further improve accuracy based on new and emerging research. The updated criteria will further define the ECG manifestations of physiologic changes in the athletic heart including setting </a:t>
            </a:r>
            <a:r>
              <a:rPr lang="en-US" sz="2800" b="1" dirty="0">
                <a:solidFill>
                  <a:srgbClr val="FF0000"/>
                </a:solidFill>
                <a:latin typeface="Raleway"/>
              </a:rPr>
              <a:t>age limits for anterior TWI</a:t>
            </a:r>
            <a:r>
              <a:rPr lang="en-US" sz="2800" dirty="0">
                <a:latin typeface="Raleway"/>
              </a:rPr>
              <a:t>, </a:t>
            </a:r>
            <a:r>
              <a:rPr lang="en-US" sz="2800" b="1" dirty="0">
                <a:solidFill>
                  <a:srgbClr val="FF0000"/>
                </a:solidFill>
                <a:latin typeface="Raleway"/>
              </a:rPr>
              <a:t>defining the pathologic PVC</a:t>
            </a:r>
            <a:r>
              <a:rPr lang="en-US" sz="2800" dirty="0">
                <a:latin typeface="Raleway"/>
              </a:rPr>
              <a:t>, </a:t>
            </a:r>
            <a:r>
              <a:rPr lang="en-US" sz="2800" b="1" dirty="0">
                <a:solidFill>
                  <a:srgbClr val="FF0000"/>
                </a:solidFill>
                <a:latin typeface="Raleway"/>
              </a:rPr>
              <a:t>and adjusting the Refined criteria regarding borderline abnormalities</a:t>
            </a:r>
            <a:r>
              <a:rPr lang="en-US" sz="2800" dirty="0">
                <a:latin typeface="Raleway"/>
              </a:rPr>
              <a:t>. </a:t>
            </a:r>
            <a:endParaRPr lang="cs-CZ" sz="2800" dirty="0" smtClean="0">
              <a:latin typeface="Raleway"/>
            </a:endParaRPr>
          </a:p>
          <a:p>
            <a:endParaRPr lang="cs-CZ" dirty="0" smtClean="0">
              <a:latin typeface="Raleway"/>
            </a:endParaRPr>
          </a:p>
          <a:p>
            <a:r>
              <a:rPr lang="en-US" dirty="0" smtClean="0">
                <a:latin typeface="Raleway"/>
              </a:rPr>
              <a:t>A </a:t>
            </a:r>
            <a:r>
              <a:rPr lang="en-US" dirty="0">
                <a:latin typeface="Raleway"/>
              </a:rPr>
              <a:t>new feature to the guidelines will be to more clearly define the cardiac evaluation of ECG abnormalities once detected. This summit will be a culmination paper of over 10 years of updating cardiac screening criteria in athletes </a:t>
            </a:r>
            <a:r>
              <a:rPr lang="en-US" u="sng" dirty="0">
                <a:solidFill>
                  <a:srgbClr val="FF0000"/>
                </a:solidFill>
                <a:latin typeface="Raleway"/>
              </a:rPr>
              <a:t>12 to 35 years of age</a:t>
            </a:r>
            <a:r>
              <a:rPr lang="en-US" dirty="0">
                <a:latin typeface="Raleway"/>
              </a:rPr>
              <a:t>. The criteria are sure to maintain sensitivity rates for ECG readings in athletes, while further improving specificity</a:t>
            </a:r>
            <a:r>
              <a:rPr lang="en-US" dirty="0" smtClean="0">
                <a:latin typeface="Raleway"/>
              </a:rPr>
              <a:t>.</a:t>
            </a:r>
            <a:endParaRPr lang="cs-CZ" dirty="0">
              <a:latin typeface="Raleway"/>
            </a:endParaRPr>
          </a:p>
          <a:p>
            <a:endParaRPr lang="cs-CZ" dirty="0" smtClean="0">
              <a:latin typeface="Raleway"/>
            </a:endParaRPr>
          </a:p>
          <a:p>
            <a:endParaRPr lang="cs-CZ" dirty="0">
              <a:latin typeface="Raleway"/>
            </a:endParaRPr>
          </a:p>
          <a:p>
            <a:r>
              <a:rPr lang="en-US" dirty="0" smtClean="0">
                <a:latin typeface="Raleway"/>
              </a:rPr>
              <a:t> </a:t>
            </a:r>
            <a:r>
              <a:rPr lang="en-US" dirty="0">
                <a:latin typeface="Raleway"/>
              </a:rPr>
              <a:t>- See more at: http://www.acc.org/latest-in-cardiology/articles/2015/10/27/09/19/the-evolution-of-screening-and-ecg-criteria-in-athletes-over-the-past-decade#sthash.hWh5lBez.dpuf</a:t>
            </a:r>
            <a:endParaRPr lang="cs-CZ" dirty="0"/>
          </a:p>
        </p:txBody>
      </p:sp>
    </p:spTree>
    <p:extLst>
      <p:ext uri="{BB962C8B-B14F-4D97-AF65-F5344CB8AC3E}">
        <p14:creationId xmlns:p14="http://schemas.microsoft.com/office/powerpoint/2010/main" val="31449175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ovéPole 4"/>
          <p:cNvSpPr txBox="1"/>
          <p:nvPr/>
        </p:nvSpPr>
        <p:spPr>
          <a:xfrm>
            <a:off x="425399" y="428255"/>
            <a:ext cx="8699551" cy="1538883"/>
          </a:xfrm>
          <a:prstGeom prst="rect">
            <a:avLst/>
          </a:prstGeom>
          <a:noFill/>
        </p:spPr>
        <p:txBody>
          <a:bodyPr wrap="square" rtlCol="0">
            <a:spAutoFit/>
          </a:bodyPr>
          <a:lstStyle/>
          <a:p>
            <a:r>
              <a:rPr lang="cs-CZ" sz="4000" dirty="0" smtClean="0"/>
              <a:t>Morfologie vlny T – juvenilní nález</a:t>
            </a:r>
          </a:p>
          <a:p>
            <a:pPr marL="342900" indent="-342900">
              <a:buAutoNum type="arabicPeriod"/>
            </a:pPr>
            <a:endParaRPr lang="en-US" dirty="0"/>
          </a:p>
          <a:p>
            <a:pPr marL="342900" indent="-342900">
              <a:buFont typeface="Arial" panose="020B0604020202020204" pitchFamily="34" charset="0"/>
              <a:buChar char="•"/>
            </a:pPr>
            <a:endParaRPr lang="en-US" dirty="0">
              <a:solidFill>
                <a:schemeClr val="tx1">
                  <a:lumMod val="65000"/>
                </a:schemeClr>
              </a:solidFill>
            </a:endParaRPr>
          </a:p>
          <a:p>
            <a:pPr marL="285750" indent="-285750">
              <a:buFont typeface="Arial" panose="020B0604020202020204" pitchFamily="34" charset="0"/>
              <a:buChar char="•"/>
            </a:pPr>
            <a:endParaRPr lang="cs-CZ" dirty="0" smtClean="0"/>
          </a:p>
        </p:txBody>
      </p:sp>
      <p:sp>
        <p:nvSpPr>
          <p:cNvPr id="8" name="TextovéPole 7"/>
          <p:cNvSpPr txBox="1"/>
          <p:nvPr/>
        </p:nvSpPr>
        <p:spPr>
          <a:xfrm>
            <a:off x="1709544" y="5693615"/>
            <a:ext cx="3480440" cy="369332"/>
          </a:xfrm>
          <a:prstGeom prst="rect">
            <a:avLst/>
          </a:prstGeom>
          <a:noFill/>
        </p:spPr>
        <p:txBody>
          <a:bodyPr wrap="none" rtlCol="0">
            <a:spAutoFit/>
          </a:bodyPr>
          <a:lstStyle/>
          <a:p>
            <a:r>
              <a:rPr lang="cs-CZ" dirty="0" smtClean="0"/>
              <a:t>EKG potenciální směry vývoje</a:t>
            </a:r>
            <a:endParaRPr lang="cs-CZ" dirty="0"/>
          </a:p>
        </p:txBody>
      </p:sp>
      <p:sp>
        <p:nvSpPr>
          <p:cNvPr id="9" name="TextovéPole 8"/>
          <p:cNvSpPr txBox="1"/>
          <p:nvPr/>
        </p:nvSpPr>
        <p:spPr>
          <a:xfrm>
            <a:off x="2033622" y="4873154"/>
            <a:ext cx="9702749" cy="646331"/>
          </a:xfrm>
          <a:prstGeom prst="rect">
            <a:avLst/>
          </a:prstGeom>
          <a:noFill/>
        </p:spPr>
        <p:txBody>
          <a:bodyPr wrap="square" rtlCol="0">
            <a:spAutoFit/>
          </a:bodyPr>
          <a:lstStyle/>
          <a:p>
            <a:pPr algn="r"/>
            <a:r>
              <a:rPr lang="cs-CZ" dirty="0" err="1"/>
              <a:t>Papadakis</a:t>
            </a:r>
            <a:r>
              <a:rPr lang="cs-CZ" dirty="0"/>
              <a:t> </a:t>
            </a:r>
            <a:r>
              <a:rPr lang="cs-CZ" dirty="0" smtClean="0"/>
              <a:t>M et al in: Eur </a:t>
            </a:r>
            <a:r>
              <a:rPr lang="cs-CZ" dirty="0" err="1"/>
              <a:t>Heart</a:t>
            </a:r>
            <a:r>
              <a:rPr lang="cs-CZ" dirty="0"/>
              <a:t> J </a:t>
            </a:r>
            <a:r>
              <a:rPr lang="cs-CZ" dirty="0" smtClean="0"/>
              <a:t>2009;30:1728–35</a:t>
            </a:r>
          </a:p>
          <a:p>
            <a:pPr algn="r"/>
            <a:r>
              <a:rPr lang="cs-CZ" dirty="0" err="1"/>
              <a:t>Migliore</a:t>
            </a:r>
            <a:r>
              <a:rPr lang="cs-CZ" dirty="0"/>
              <a:t> </a:t>
            </a:r>
            <a:r>
              <a:rPr lang="cs-CZ" dirty="0" smtClean="0"/>
              <a:t>F</a:t>
            </a:r>
            <a:r>
              <a:rPr lang="cs-CZ" dirty="0"/>
              <a:t> et al in:</a:t>
            </a:r>
            <a:r>
              <a:rPr lang="cs-CZ" dirty="0" smtClean="0"/>
              <a:t> </a:t>
            </a:r>
            <a:r>
              <a:rPr lang="cs-CZ" dirty="0" err="1" smtClean="0"/>
              <a:t>Circulation</a:t>
            </a:r>
            <a:r>
              <a:rPr lang="cs-CZ" dirty="0" smtClean="0"/>
              <a:t> </a:t>
            </a:r>
            <a:r>
              <a:rPr lang="cs-CZ" dirty="0"/>
              <a:t>2012;125:529–38</a:t>
            </a:r>
          </a:p>
        </p:txBody>
      </p:sp>
      <p:sp>
        <p:nvSpPr>
          <p:cNvPr id="10" name="TextovéPole 9"/>
          <p:cNvSpPr txBox="1"/>
          <p:nvPr/>
        </p:nvSpPr>
        <p:spPr>
          <a:xfrm>
            <a:off x="425399" y="3352800"/>
            <a:ext cx="10756951" cy="738664"/>
          </a:xfrm>
          <a:prstGeom prst="rect">
            <a:avLst/>
          </a:prstGeom>
          <a:noFill/>
        </p:spPr>
        <p:txBody>
          <a:bodyPr wrap="square" rtlCol="0">
            <a:spAutoFit/>
          </a:bodyPr>
          <a:lstStyle/>
          <a:p>
            <a:r>
              <a:rPr lang="en-US" dirty="0"/>
              <a:t>The prevalence of right precordial TWI decreased significantly with increasing age, </a:t>
            </a:r>
            <a:endParaRPr lang="cs-CZ" dirty="0" smtClean="0"/>
          </a:p>
          <a:p>
            <a:r>
              <a:rPr lang="en-US" sz="2400" dirty="0" smtClean="0">
                <a:solidFill>
                  <a:srgbClr val="FF0000"/>
                </a:solidFill>
              </a:rPr>
              <a:t>8.4</a:t>
            </a:r>
            <a:r>
              <a:rPr lang="en-US" sz="2400" dirty="0">
                <a:solidFill>
                  <a:srgbClr val="FF0000"/>
                </a:solidFill>
              </a:rPr>
              <a:t>% in </a:t>
            </a:r>
            <a:r>
              <a:rPr lang="en-US" sz="2400" dirty="0" smtClean="0">
                <a:solidFill>
                  <a:srgbClr val="FF0000"/>
                </a:solidFill>
              </a:rPr>
              <a:t>children</a:t>
            </a:r>
            <a:r>
              <a:rPr lang="cs-CZ" sz="2400" dirty="0" smtClean="0">
                <a:solidFill>
                  <a:srgbClr val="FF0000"/>
                </a:solidFill>
              </a:rPr>
              <a:t> </a:t>
            </a:r>
            <a:r>
              <a:rPr lang="en-US" sz="2400" dirty="0">
                <a:solidFill>
                  <a:srgbClr val="FF0000"/>
                </a:solidFill>
              </a:rPr>
              <a:t>&lt;14 years </a:t>
            </a:r>
            <a:r>
              <a:rPr lang="en-US" sz="2400" dirty="0" smtClean="0">
                <a:solidFill>
                  <a:srgbClr val="FF0000"/>
                </a:solidFill>
              </a:rPr>
              <a:t>of</a:t>
            </a:r>
            <a:r>
              <a:rPr lang="cs-CZ" sz="2400" dirty="0" smtClean="0">
                <a:solidFill>
                  <a:srgbClr val="FF0000"/>
                </a:solidFill>
              </a:rPr>
              <a:t> </a:t>
            </a:r>
            <a:r>
              <a:rPr lang="en-US" sz="2400" dirty="0" smtClean="0">
                <a:solidFill>
                  <a:srgbClr val="FF0000"/>
                </a:solidFill>
              </a:rPr>
              <a:t>age </a:t>
            </a:r>
            <a:r>
              <a:rPr lang="en-US" sz="2400" dirty="0">
                <a:solidFill>
                  <a:srgbClr val="FF0000"/>
                </a:solidFill>
              </a:rPr>
              <a:t>versus 1.7% in those ≥14 </a:t>
            </a:r>
            <a:r>
              <a:rPr lang="en-US" sz="2400" dirty="0" smtClean="0">
                <a:solidFill>
                  <a:srgbClr val="FF0000"/>
                </a:solidFill>
              </a:rPr>
              <a:t>years </a:t>
            </a:r>
            <a:endParaRPr lang="cs-CZ" sz="2400" dirty="0">
              <a:solidFill>
                <a:srgbClr val="FF0000"/>
              </a:solidFill>
            </a:endParaRPr>
          </a:p>
        </p:txBody>
      </p:sp>
      <p:sp>
        <p:nvSpPr>
          <p:cNvPr id="11" name="TextovéPole 10"/>
          <p:cNvSpPr txBox="1"/>
          <p:nvPr/>
        </p:nvSpPr>
        <p:spPr>
          <a:xfrm>
            <a:off x="425399" y="1638299"/>
            <a:ext cx="10756951" cy="800219"/>
          </a:xfrm>
          <a:prstGeom prst="rect">
            <a:avLst/>
          </a:prstGeom>
          <a:noFill/>
        </p:spPr>
        <p:txBody>
          <a:bodyPr wrap="square" rtlCol="0">
            <a:spAutoFit/>
          </a:bodyPr>
          <a:lstStyle/>
          <a:p>
            <a:r>
              <a:rPr lang="en-US" dirty="0" smtClean="0"/>
              <a:t>In </a:t>
            </a:r>
            <a:r>
              <a:rPr lang="en-US" dirty="0"/>
              <a:t>Caucasian adolescent athletes, anterior precordial TWI extending beyond V2 was present in </a:t>
            </a:r>
            <a:endParaRPr lang="cs-CZ" dirty="0" smtClean="0"/>
          </a:p>
          <a:p>
            <a:r>
              <a:rPr lang="en-US" sz="2800" dirty="0" smtClean="0">
                <a:solidFill>
                  <a:srgbClr val="FF0000"/>
                </a:solidFill>
              </a:rPr>
              <a:t>1.2</a:t>
            </a:r>
            <a:r>
              <a:rPr lang="en-US" sz="2800" dirty="0">
                <a:solidFill>
                  <a:srgbClr val="FF0000"/>
                </a:solidFill>
              </a:rPr>
              <a:t>% of athletes &lt;16 years but only 0.1% of athletes ≥16 years</a:t>
            </a:r>
            <a:endParaRPr lang="cs-CZ" sz="2800" dirty="0">
              <a:solidFill>
                <a:srgbClr val="FF0000"/>
              </a:solidFill>
            </a:endParaRPr>
          </a:p>
        </p:txBody>
      </p:sp>
    </p:spTree>
    <p:extLst>
      <p:ext uri="{BB962C8B-B14F-4D97-AF65-F5344CB8AC3E}">
        <p14:creationId xmlns:p14="http://schemas.microsoft.com/office/powerpoint/2010/main" val="40351139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3" name="Obrázek 2"/>
          <p:cNvPicPr>
            <a:picLocks noChangeAspect="1"/>
          </p:cNvPicPr>
          <p:nvPr/>
        </p:nvPicPr>
        <p:blipFill rotWithShape="1">
          <a:blip r:embed="rId4"/>
          <a:srcRect l="18294" t="13161" r="19115" b="19301"/>
          <a:stretch/>
        </p:blipFill>
        <p:spPr>
          <a:xfrm>
            <a:off x="358219" y="156898"/>
            <a:ext cx="6912914" cy="4040529"/>
          </a:xfrm>
          <a:prstGeom prst="rect">
            <a:avLst/>
          </a:prstGeom>
        </p:spPr>
      </p:pic>
      <p:pic>
        <p:nvPicPr>
          <p:cNvPr id="5" name="Obrázek 4"/>
          <p:cNvPicPr>
            <a:picLocks noChangeAspect="1"/>
          </p:cNvPicPr>
          <p:nvPr/>
        </p:nvPicPr>
        <p:blipFill rotWithShape="1">
          <a:blip r:embed="rId4"/>
          <a:srcRect l="18294" t="82479" r="19115" b="1872"/>
          <a:stretch/>
        </p:blipFill>
        <p:spPr>
          <a:xfrm>
            <a:off x="358219" y="4211679"/>
            <a:ext cx="6912914" cy="936199"/>
          </a:xfrm>
          <a:prstGeom prst="rect">
            <a:avLst/>
          </a:prstGeom>
        </p:spPr>
      </p:pic>
      <p:sp>
        <p:nvSpPr>
          <p:cNvPr id="6" name="Obdélník 5"/>
          <p:cNvSpPr/>
          <p:nvPr/>
        </p:nvSpPr>
        <p:spPr>
          <a:xfrm>
            <a:off x="550843" y="3723701"/>
            <a:ext cx="1718632" cy="473726"/>
          </a:xfrm>
          <a:prstGeom prst="rect">
            <a:avLst/>
          </a:prstGeom>
          <a:solidFill>
            <a:schemeClr val="accent3">
              <a:lumMod val="20000"/>
              <a:lumOff val="80000"/>
              <a:alpha val="43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4924540" y="3617747"/>
            <a:ext cx="1685580" cy="244359"/>
          </a:xfrm>
          <a:prstGeom prst="rect">
            <a:avLst/>
          </a:prstGeom>
          <a:solidFill>
            <a:schemeClr val="accent4">
              <a:lumMod val="20000"/>
              <a:lumOff val="8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3947464" y="1245941"/>
            <a:ext cx="3272009" cy="25691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1709544" y="5693615"/>
            <a:ext cx="5383205" cy="369332"/>
          </a:xfrm>
          <a:prstGeom prst="rect">
            <a:avLst/>
          </a:prstGeom>
          <a:noFill/>
        </p:spPr>
        <p:txBody>
          <a:bodyPr wrap="none" rtlCol="0">
            <a:spAutoFit/>
          </a:bodyPr>
          <a:lstStyle/>
          <a:p>
            <a:r>
              <a:rPr lang="cs-CZ" dirty="0" smtClean="0"/>
              <a:t>Sportovci mají zvýšené riziko náhlé srdeční smrti</a:t>
            </a:r>
            <a:endParaRPr lang="cs-CZ" dirty="0"/>
          </a:p>
        </p:txBody>
      </p:sp>
      <p:pic>
        <p:nvPicPr>
          <p:cNvPr id="2050" name="Picture 2" descr="http://www.thestar.com/content/dam/thestar/life/health_wellness/2012/10/30/sudden_cardiac_death_does_not_occur_more_often_during_rigorous_exercise_study_says/suddendeath.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0264" y="156898"/>
            <a:ext cx="2847167" cy="19133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rxa.files.wordpress.com/2011/03/sudden-cardiac-deat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2749" y="916291"/>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tatic.theglobeandmail.ca/ae4/incoming/article4177625.ece/ALTERNATES/w220/Death1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7880" y="1702805"/>
            <a:ext cx="2095500" cy="11811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dn3.scmp.com/sites/default/files/styles/980w/public/2012/08/20/c20184688ace9a78d0a1362142aba5aa.jpg?itok=wRajziH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6002" y="1907142"/>
            <a:ext cx="3407388" cy="277263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postmediavancouversun.files.wordpress.com/2013/10/football-death.jpg?w=300&amp;h=1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5570" y="3071150"/>
            <a:ext cx="2857500" cy="130492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d1vzuwdl7rxiz0.cloudfront.net/content/ehj/33/16/1979/F1.large.jpg?download=tru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13847" y="3914637"/>
            <a:ext cx="2416202" cy="1604848"/>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p:cNvPicPr>
            <a:picLocks noChangeAspect="1"/>
          </p:cNvPicPr>
          <p:nvPr/>
        </p:nvPicPr>
        <p:blipFill rotWithShape="1">
          <a:blip r:embed="rId11"/>
          <a:srcRect t="28055" r="63726" b="12216"/>
          <a:stretch/>
        </p:blipFill>
        <p:spPr>
          <a:xfrm>
            <a:off x="4506846" y="1517345"/>
            <a:ext cx="2739367" cy="2443219"/>
          </a:xfrm>
          <a:prstGeom prst="rect">
            <a:avLst/>
          </a:prstGeom>
        </p:spPr>
      </p:pic>
      <p:sp>
        <p:nvSpPr>
          <p:cNvPr id="11" name="Šipka doprava 10"/>
          <p:cNvSpPr/>
          <p:nvPr/>
        </p:nvSpPr>
        <p:spPr>
          <a:xfrm>
            <a:off x="6610120" y="2883906"/>
            <a:ext cx="212021" cy="9237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Šipka doprava 17"/>
          <p:cNvSpPr/>
          <p:nvPr/>
        </p:nvSpPr>
        <p:spPr>
          <a:xfrm>
            <a:off x="6601155" y="2466111"/>
            <a:ext cx="212021" cy="9237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Šipka doprava 18"/>
          <p:cNvSpPr/>
          <p:nvPr/>
        </p:nvSpPr>
        <p:spPr>
          <a:xfrm>
            <a:off x="6601154" y="3305818"/>
            <a:ext cx="212021" cy="9237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Obrázek 11"/>
          <p:cNvPicPr>
            <a:picLocks noChangeAspect="1"/>
          </p:cNvPicPr>
          <p:nvPr/>
        </p:nvPicPr>
        <p:blipFill rotWithShape="1">
          <a:blip r:embed="rId12"/>
          <a:srcRect l="19452" t="11426" r="19875" b="9743"/>
          <a:stretch/>
        </p:blipFill>
        <p:spPr>
          <a:xfrm>
            <a:off x="378669" y="482918"/>
            <a:ext cx="5278024" cy="3714509"/>
          </a:xfrm>
          <a:prstGeom prst="rect">
            <a:avLst/>
          </a:prstGeom>
        </p:spPr>
      </p:pic>
    </p:spTree>
    <p:extLst>
      <p:ext uri="{BB962C8B-B14F-4D97-AF65-F5344CB8AC3E}">
        <p14:creationId xmlns:p14="http://schemas.microsoft.com/office/powerpoint/2010/main" val="93826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600"/>
                                        <p:tgtEl>
                                          <p:spTgt spid="12"/>
                                        </p:tgtEl>
                                      </p:cBhvr>
                                    </p:animEffect>
                                    <p:anim calcmode="lin" valueType="num">
                                      <p:cBhvr>
                                        <p:cTn id="8" dur="600" fill="hold"/>
                                        <p:tgtEl>
                                          <p:spTgt spid="12"/>
                                        </p:tgtEl>
                                        <p:attrNameLst>
                                          <p:attrName>ppt_x</p:attrName>
                                        </p:attrNameLst>
                                      </p:cBhvr>
                                      <p:tavLst>
                                        <p:tav tm="0">
                                          <p:val>
                                            <p:strVal val="#ppt_x"/>
                                          </p:val>
                                        </p:tav>
                                        <p:tav tm="100000">
                                          <p:val>
                                            <p:strVal val="#ppt_x"/>
                                          </p:val>
                                        </p:tav>
                                      </p:tavLst>
                                    </p:anim>
                                    <p:anim calcmode="lin" valueType="num">
                                      <p:cBhvr>
                                        <p:cTn id="9" dur="6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500"/>
                                        <p:tgtEl>
                                          <p:spTgt spid="2054"/>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056"/>
                                        </p:tgtEl>
                                        <p:attrNameLst>
                                          <p:attrName>style.visibility</p:attrName>
                                        </p:attrNameLst>
                                      </p:cBhvr>
                                      <p:to>
                                        <p:strVal val="visible"/>
                                      </p:to>
                                    </p:set>
                                    <p:animEffect transition="in" filter="fade">
                                      <p:cBhvr>
                                        <p:cTn id="26" dur="500"/>
                                        <p:tgtEl>
                                          <p:spTgt spid="2056"/>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058"/>
                                        </p:tgtEl>
                                        <p:attrNameLst>
                                          <p:attrName>style.visibility</p:attrName>
                                        </p:attrNameLst>
                                      </p:cBhvr>
                                      <p:to>
                                        <p:strVal val="visible"/>
                                      </p:to>
                                    </p:set>
                                    <p:animEffect transition="in" filter="fade">
                                      <p:cBhvr>
                                        <p:cTn id="30" dur="500"/>
                                        <p:tgtEl>
                                          <p:spTgt spid="2058"/>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2060"/>
                                        </p:tgtEl>
                                        <p:attrNameLst>
                                          <p:attrName>style.visibility</p:attrName>
                                        </p:attrNameLst>
                                      </p:cBhvr>
                                      <p:to>
                                        <p:strVal val="visible"/>
                                      </p:to>
                                    </p:set>
                                    <p:animEffect transition="in" filter="fade">
                                      <p:cBhvr>
                                        <p:cTn id="34"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ovéPole 4"/>
          <p:cNvSpPr txBox="1"/>
          <p:nvPr/>
        </p:nvSpPr>
        <p:spPr>
          <a:xfrm>
            <a:off x="425399" y="428255"/>
            <a:ext cx="6360883" cy="923330"/>
          </a:xfrm>
          <a:prstGeom prst="rect">
            <a:avLst/>
          </a:prstGeom>
          <a:noFill/>
        </p:spPr>
        <p:txBody>
          <a:bodyPr wrap="square" rtlCol="0">
            <a:spAutoFit/>
          </a:bodyPr>
          <a:lstStyle/>
          <a:p>
            <a:pPr marL="342900" indent="-342900">
              <a:buAutoNum type="arabicPeriod"/>
            </a:pPr>
            <a:endParaRPr lang="en-US" dirty="0"/>
          </a:p>
          <a:p>
            <a:pPr marL="342900" indent="-342900">
              <a:buFont typeface="Arial" panose="020B0604020202020204" pitchFamily="34" charset="0"/>
              <a:buChar char="•"/>
            </a:pPr>
            <a:endParaRPr lang="en-US" dirty="0">
              <a:solidFill>
                <a:schemeClr val="tx1">
                  <a:lumMod val="65000"/>
                </a:schemeClr>
              </a:solidFill>
            </a:endParaRPr>
          </a:p>
          <a:p>
            <a:pPr marL="285750" indent="-285750">
              <a:buFont typeface="Arial" panose="020B0604020202020204" pitchFamily="34" charset="0"/>
              <a:buChar char="•"/>
            </a:pPr>
            <a:endParaRPr lang="cs-CZ" dirty="0" smtClean="0"/>
          </a:p>
        </p:txBody>
      </p:sp>
      <p:sp>
        <p:nvSpPr>
          <p:cNvPr id="8" name="TextovéPole 7"/>
          <p:cNvSpPr txBox="1"/>
          <p:nvPr/>
        </p:nvSpPr>
        <p:spPr>
          <a:xfrm>
            <a:off x="1709544" y="5693615"/>
            <a:ext cx="3480440" cy="369332"/>
          </a:xfrm>
          <a:prstGeom prst="rect">
            <a:avLst/>
          </a:prstGeom>
          <a:noFill/>
        </p:spPr>
        <p:txBody>
          <a:bodyPr wrap="none" rtlCol="0">
            <a:spAutoFit/>
          </a:bodyPr>
          <a:lstStyle/>
          <a:p>
            <a:r>
              <a:rPr lang="cs-CZ" dirty="0" smtClean="0"/>
              <a:t>EKG potenciální směry vývoje</a:t>
            </a:r>
            <a:endParaRPr lang="cs-CZ" dirty="0"/>
          </a:p>
        </p:txBody>
      </p:sp>
      <p:pic>
        <p:nvPicPr>
          <p:cNvPr id="7" name="Obrázek 6"/>
          <p:cNvPicPr>
            <a:picLocks noChangeAspect="1"/>
          </p:cNvPicPr>
          <p:nvPr/>
        </p:nvPicPr>
        <p:blipFill rotWithShape="1">
          <a:blip r:embed="rId4"/>
          <a:srcRect l="23463" t="25035" r="27203" b="26853"/>
          <a:stretch/>
        </p:blipFill>
        <p:spPr>
          <a:xfrm>
            <a:off x="358219" y="382667"/>
            <a:ext cx="7001951" cy="4907909"/>
          </a:xfrm>
          <a:prstGeom prst="rect">
            <a:avLst/>
          </a:prstGeom>
        </p:spPr>
      </p:pic>
      <p:sp>
        <p:nvSpPr>
          <p:cNvPr id="3" name="TextovéPole 2"/>
          <p:cNvSpPr txBox="1"/>
          <p:nvPr/>
        </p:nvSpPr>
        <p:spPr>
          <a:xfrm>
            <a:off x="7632226" y="428255"/>
            <a:ext cx="3954243" cy="4524315"/>
          </a:xfrm>
          <a:prstGeom prst="rect">
            <a:avLst/>
          </a:prstGeom>
          <a:noFill/>
        </p:spPr>
        <p:txBody>
          <a:bodyPr wrap="square" rtlCol="0">
            <a:spAutoFit/>
          </a:bodyPr>
          <a:lstStyle/>
          <a:p>
            <a:r>
              <a:rPr lang="cs-CZ" sz="2800" dirty="0" smtClean="0"/>
              <a:t>„ </a:t>
            </a:r>
            <a:r>
              <a:rPr lang="en-US" sz="2800" dirty="0" smtClean="0"/>
              <a:t>The </a:t>
            </a:r>
            <a:r>
              <a:rPr lang="en-US" sz="2800" dirty="0"/>
              <a:t>combination of </a:t>
            </a:r>
            <a:r>
              <a:rPr lang="en-US" sz="2800" dirty="0">
                <a:solidFill>
                  <a:srgbClr val="FF0000"/>
                </a:solidFill>
              </a:rPr>
              <a:t>J-point elevation </a:t>
            </a:r>
            <a:r>
              <a:rPr lang="en-US" sz="2800" dirty="0"/>
              <a:t>and </a:t>
            </a:r>
            <a:r>
              <a:rPr lang="en-US" sz="2800" dirty="0">
                <a:solidFill>
                  <a:srgbClr val="FF0000"/>
                </a:solidFill>
              </a:rPr>
              <a:t>TWI</a:t>
            </a:r>
            <a:r>
              <a:rPr lang="en-US" sz="2800" dirty="0"/>
              <a:t> confined to lead V1-V4 offers the potential for an accurate </a:t>
            </a:r>
            <a:r>
              <a:rPr lang="en-US" sz="3600" b="1" dirty="0"/>
              <a:t>differentiation</a:t>
            </a:r>
            <a:r>
              <a:rPr lang="en-US" sz="2800" dirty="0"/>
              <a:t> between 'physiologic' and </a:t>
            </a:r>
            <a:r>
              <a:rPr lang="en-US" sz="2800" dirty="0" smtClean="0"/>
              <a:t>'</a:t>
            </a:r>
            <a:r>
              <a:rPr lang="en-US" sz="2800" dirty="0" err="1" smtClean="0"/>
              <a:t>cardiomyopathic</a:t>
            </a:r>
            <a:r>
              <a:rPr lang="en-US" sz="2800" dirty="0" smtClean="0"/>
              <a:t>‚</a:t>
            </a:r>
            <a:r>
              <a:rPr lang="cs-CZ" sz="2800" dirty="0" smtClean="0"/>
              <a:t> „</a:t>
            </a:r>
            <a:endParaRPr lang="cs-CZ" sz="2800" dirty="0"/>
          </a:p>
        </p:txBody>
      </p:sp>
      <p:pic>
        <p:nvPicPr>
          <p:cNvPr id="6" name="Obrázek 5"/>
          <p:cNvPicPr>
            <a:picLocks noChangeAspect="1"/>
          </p:cNvPicPr>
          <p:nvPr/>
        </p:nvPicPr>
        <p:blipFill rotWithShape="1">
          <a:blip r:embed="rId5"/>
          <a:srcRect l="17579" t="28533" r="18164" b="22283"/>
          <a:stretch/>
        </p:blipFill>
        <p:spPr>
          <a:xfrm>
            <a:off x="355687" y="1181100"/>
            <a:ext cx="7004483" cy="4109476"/>
          </a:xfrm>
          <a:prstGeom prst="rect">
            <a:avLst/>
          </a:prstGeom>
        </p:spPr>
      </p:pic>
      <p:sp>
        <p:nvSpPr>
          <p:cNvPr id="9" name="TextBox 8"/>
          <p:cNvSpPr txBox="1"/>
          <p:nvPr/>
        </p:nvSpPr>
        <p:spPr>
          <a:xfrm>
            <a:off x="2222680" y="4546033"/>
            <a:ext cx="2967304" cy="707886"/>
          </a:xfrm>
          <a:prstGeom prst="rect">
            <a:avLst/>
          </a:prstGeom>
          <a:noFill/>
        </p:spPr>
        <p:txBody>
          <a:bodyPr wrap="square" rtlCol="0">
            <a:spAutoFit/>
          </a:bodyPr>
          <a:lstStyle/>
          <a:p>
            <a:r>
              <a:rPr lang="cs-CZ" sz="4000" b="1" dirty="0" smtClean="0">
                <a:solidFill>
                  <a:schemeClr val="bg1"/>
                </a:solidFill>
              </a:rPr>
              <a:t>EKG č.18</a:t>
            </a:r>
            <a:endParaRPr lang="cs-CZ" sz="4000" b="1" dirty="0">
              <a:solidFill>
                <a:schemeClr val="bg1"/>
              </a:solidFill>
            </a:endParaRPr>
          </a:p>
        </p:txBody>
      </p:sp>
    </p:spTree>
    <p:extLst>
      <p:ext uri="{BB962C8B-B14F-4D97-AF65-F5344CB8AC3E}">
        <p14:creationId xmlns:p14="http://schemas.microsoft.com/office/powerpoint/2010/main" val="386093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ovéPole 4"/>
          <p:cNvSpPr txBox="1"/>
          <p:nvPr/>
        </p:nvSpPr>
        <p:spPr>
          <a:xfrm>
            <a:off x="425399" y="428255"/>
            <a:ext cx="6360883" cy="923330"/>
          </a:xfrm>
          <a:prstGeom prst="rect">
            <a:avLst/>
          </a:prstGeom>
          <a:noFill/>
        </p:spPr>
        <p:txBody>
          <a:bodyPr wrap="square" rtlCol="0">
            <a:spAutoFit/>
          </a:bodyPr>
          <a:lstStyle/>
          <a:p>
            <a:pPr marL="342900" indent="-342900">
              <a:buAutoNum type="arabicPeriod"/>
            </a:pPr>
            <a:endParaRPr lang="en-US" dirty="0"/>
          </a:p>
          <a:p>
            <a:pPr marL="342900" indent="-342900">
              <a:buFont typeface="Arial" panose="020B0604020202020204" pitchFamily="34" charset="0"/>
              <a:buChar char="•"/>
            </a:pPr>
            <a:endParaRPr lang="en-US" dirty="0">
              <a:solidFill>
                <a:schemeClr val="tx1">
                  <a:lumMod val="65000"/>
                </a:schemeClr>
              </a:solidFill>
            </a:endParaRPr>
          </a:p>
          <a:p>
            <a:pPr marL="285750" indent="-285750">
              <a:buFont typeface="Arial" panose="020B0604020202020204" pitchFamily="34" charset="0"/>
              <a:buChar char="•"/>
            </a:pPr>
            <a:endParaRPr lang="cs-CZ" dirty="0" smtClean="0"/>
          </a:p>
        </p:txBody>
      </p:sp>
      <p:sp>
        <p:nvSpPr>
          <p:cNvPr id="8" name="TextovéPole 7"/>
          <p:cNvSpPr txBox="1"/>
          <p:nvPr/>
        </p:nvSpPr>
        <p:spPr>
          <a:xfrm>
            <a:off x="1709544" y="5693615"/>
            <a:ext cx="3480440" cy="369332"/>
          </a:xfrm>
          <a:prstGeom prst="rect">
            <a:avLst/>
          </a:prstGeom>
          <a:noFill/>
        </p:spPr>
        <p:txBody>
          <a:bodyPr wrap="none" rtlCol="0">
            <a:spAutoFit/>
          </a:bodyPr>
          <a:lstStyle/>
          <a:p>
            <a:r>
              <a:rPr lang="cs-CZ" dirty="0" smtClean="0"/>
              <a:t>EKG potenciální směry vývoje</a:t>
            </a:r>
            <a:endParaRPr lang="cs-CZ" dirty="0"/>
          </a:p>
        </p:txBody>
      </p:sp>
      <p:pic>
        <p:nvPicPr>
          <p:cNvPr id="6" name="Obrázek 5"/>
          <p:cNvPicPr>
            <a:picLocks noChangeAspect="1"/>
          </p:cNvPicPr>
          <p:nvPr/>
        </p:nvPicPr>
        <p:blipFill rotWithShape="1">
          <a:blip r:embed="rId4"/>
          <a:srcRect l="19532" t="27989" r="20508" b="5163"/>
          <a:stretch/>
        </p:blipFill>
        <p:spPr>
          <a:xfrm>
            <a:off x="326310" y="548510"/>
            <a:ext cx="5848350" cy="4686300"/>
          </a:xfrm>
          <a:prstGeom prst="rect">
            <a:avLst/>
          </a:prstGeom>
        </p:spPr>
      </p:pic>
      <p:pic>
        <p:nvPicPr>
          <p:cNvPr id="9" name="Obrázek 8"/>
          <p:cNvPicPr>
            <a:picLocks noChangeAspect="1"/>
          </p:cNvPicPr>
          <p:nvPr/>
        </p:nvPicPr>
        <p:blipFill rotWithShape="1">
          <a:blip r:embed="rId5"/>
          <a:srcRect l="19726" t="24728" r="22656" b="10598"/>
          <a:stretch/>
        </p:blipFill>
        <p:spPr>
          <a:xfrm>
            <a:off x="6273749" y="548510"/>
            <a:ext cx="5808649" cy="4686300"/>
          </a:xfrm>
          <a:prstGeom prst="rect">
            <a:avLst/>
          </a:prstGeom>
        </p:spPr>
      </p:pic>
      <p:sp>
        <p:nvSpPr>
          <p:cNvPr id="10" name="TextBox 9"/>
          <p:cNvSpPr txBox="1"/>
          <p:nvPr/>
        </p:nvSpPr>
        <p:spPr>
          <a:xfrm>
            <a:off x="1966112" y="2537717"/>
            <a:ext cx="2967304" cy="707886"/>
          </a:xfrm>
          <a:prstGeom prst="rect">
            <a:avLst/>
          </a:prstGeom>
          <a:noFill/>
        </p:spPr>
        <p:txBody>
          <a:bodyPr wrap="square" rtlCol="0">
            <a:spAutoFit/>
          </a:bodyPr>
          <a:lstStyle/>
          <a:p>
            <a:r>
              <a:rPr lang="cs-CZ" sz="4000" b="1" dirty="0" smtClean="0">
                <a:solidFill>
                  <a:schemeClr val="bg1"/>
                </a:solidFill>
              </a:rPr>
              <a:t>EKG č.19</a:t>
            </a:r>
            <a:endParaRPr lang="cs-CZ" sz="4000" b="1" dirty="0">
              <a:solidFill>
                <a:schemeClr val="bg1"/>
              </a:solidFill>
            </a:endParaRPr>
          </a:p>
        </p:txBody>
      </p:sp>
      <p:sp>
        <p:nvSpPr>
          <p:cNvPr id="11" name="TextBox 10"/>
          <p:cNvSpPr txBox="1"/>
          <p:nvPr/>
        </p:nvSpPr>
        <p:spPr>
          <a:xfrm>
            <a:off x="6786282" y="2537717"/>
            <a:ext cx="2967304" cy="707886"/>
          </a:xfrm>
          <a:prstGeom prst="rect">
            <a:avLst/>
          </a:prstGeom>
          <a:noFill/>
        </p:spPr>
        <p:txBody>
          <a:bodyPr wrap="square" rtlCol="0">
            <a:spAutoFit/>
          </a:bodyPr>
          <a:lstStyle/>
          <a:p>
            <a:r>
              <a:rPr lang="cs-CZ" sz="4000" b="1" dirty="0" smtClean="0">
                <a:solidFill>
                  <a:schemeClr val="bg1"/>
                </a:solidFill>
              </a:rPr>
              <a:t>EKG č.20</a:t>
            </a:r>
            <a:endParaRPr lang="cs-CZ" sz="4000" b="1" dirty="0">
              <a:solidFill>
                <a:schemeClr val="bg1"/>
              </a:solidFill>
            </a:endParaRPr>
          </a:p>
        </p:txBody>
      </p:sp>
    </p:spTree>
    <p:extLst>
      <p:ext uri="{BB962C8B-B14F-4D97-AF65-F5344CB8AC3E}">
        <p14:creationId xmlns:p14="http://schemas.microsoft.com/office/powerpoint/2010/main" val="200080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3" name="Obrázek 2"/>
          <p:cNvPicPr>
            <a:picLocks noChangeAspect="1"/>
          </p:cNvPicPr>
          <p:nvPr/>
        </p:nvPicPr>
        <p:blipFill rotWithShape="1">
          <a:blip r:embed="rId4"/>
          <a:srcRect l="18238" t="47245" r="54089" b="12330"/>
          <a:stretch/>
        </p:blipFill>
        <p:spPr>
          <a:xfrm>
            <a:off x="425399" y="2323475"/>
            <a:ext cx="2699157" cy="2803086"/>
          </a:xfrm>
          <a:prstGeom prst="rect">
            <a:avLst/>
          </a:prstGeom>
        </p:spPr>
      </p:pic>
      <p:sp>
        <p:nvSpPr>
          <p:cNvPr id="5" name="TextovéPole 4"/>
          <p:cNvSpPr txBox="1"/>
          <p:nvPr/>
        </p:nvSpPr>
        <p:spPr>
          <a:xfrm>
            <a:off x="425399" y="428255"/>
            <a:ext cx="6360883" cy="2431435"/>
          </a:xfrm>
          <a:prstGeom prst="rect">
            <a:avLst/>
          </a:prstGeom>
          <a:noFill/>
        </p:spPr>
        <p:txBody>
          <a:bodyPr wrap="square" rtlCol="0">
            <a:spAutoFit/>
          </a:bodyPr>
          <a:lstStyle/>
          <a:p>
            <a:r>
              <a:rPr lang="cs-CZ" sz="4000" dirty="0" smtClean="0"/>
              <a:t>Morfologie vlny T u sportovců</a:t>
            </a:r>
          </a:p>
          <a:p>
            <a:r>
              <a:rPr lang="cs-CZ" dirty="0" smtClean="0"/>
              <a:t>MCS – </a:t>
            </a:r>
            <a:r>
              <a:rPr lang="cs-CZ" dirty="0" err="1" smtClean="0"/>
              <a:t>morphology</a:t>
            </a:r>
            <a:r>
              <a:rPr lang="cs-CZ" dirty="0" smtClean="0"/>
              <a:t> </a:t>
            </a:r>
            <a:r>
              <a:rPr lang="cs-CZ" dirty="0" err="1"/>
              <a:t>c</a:t>
            </a:r>
            <a:r>
              <a:rPr lang="cs-CZ" dirty="0" err="1" smtClean="0"/>
              <a:t>ombination</a:t>
            </a:r>
            <a:r>
              <a:rPr lang="cs-CZ" dirty="0" smtClean="0"/>
              <a:t> </a:t>
            </a:r>
            <a:r>
              <a:rPr lang="cs-CZ" dirty="0" err="1" smtClean="0"/>
              <a:t>score</a:t>
            </a:r>
            <a:endParaRPr lang="cs-CZ" dirty="0" smtClean="0"/>
          </a:p>
          <a:p>
            <a:pPr marL="342900" indent="-342900">
              <a:buAutoNum type="arabicPeriod"/>
            </a:pPr>
            <a:endParaRPr lang="en-US" dirty="0"/>
          </a:p>
          <a:p>
            <a:pPr marL="342900" indent="-342900">
              <a:buFont typeface="Arial" panose="020B0604020202020204" pitchFamily="34" charset="0"/>
              <a:buChar char="•"/>
            </a:pPr>
            <a:endParaRPr lang="en-US" dirty="0">
              <a:solidFill>
                <a:schemeClr val="tx1">
                  <a:lumMod val="65000"/>
                </a:schemeClr>
              </a:solidFill>
            </a:endParaRPr>
          </a:p>
          <a:p>
            <a:pPr marL="285750" indent="-285750">
              <a:buFont typeface="Arial" panose="020B0604020202020204" pitchFamily="34" charset="0"/>
              <a:buChar char="•"/>
            </a:pPr>
            <a:endParaRPr lang="cs-CZ" dirty="0" smtClean="0"/>
          </a:p>
        </p:txBody>
      </p:sp>
      <p:pic>
        <p:nvPicPr>
          <p:cNvPr id="6" name="Obrázek 5"/>
          <p:cNvPicPr>
            <a:picLocks noChangeAspect="1"/>
          </p:cNvPicPr>
          <p:nvPr/>
        </p:nvPicPr>
        <p:blipFill rotWithShape="1">
          <a:blip r:embed="rId4"/>
          <a:srcRect l="45505" t="27820" r="19672" b="12331"/>
          <a:stretch/>
        </p:blipFill>
        <p:spPr>
          <a:xfrm>
            <a:off x="7317412" y="120243"/>
            <a:ext cx="4418959" cy="5399242"/>
          </a:xfrm>
          <a:prstGeom prst="rect">
            <a:avLst/>
          </a:prstGeom>
        </p:spPr>
      </p:pic>
      <p:sp>
        <p:nvSpPr>
          <p:cNvPr id="8" name="TextovéPole 7"/>
          <p:cNvSpPr txBox="1"/>
          <p:nvPr/>
        </p:nvSpPr>
        <p:spPr>
          <a:xfrm>
            <a:off x="1709544" y="5693615"/>
            <a:ext cx="3480440" cy="369332"/>
          </a:xfrm>
          <a:prstGeom prst="rect">
            <a:avLst/>
          </a:prstGeom>
          <a:noFill/>
        </p:spPr>
        <p:txBody>
          <a:bodyPr wrap="none" rtlCol="0">
            <a:spAutoFit/>
          </a:bodyPr>
          <a:lstStyle/>
          <a:p>
            <a:r>
              <a:rPr lang="cs-CZ" dirty="0" smtClean="0"/>
              <a:t>EKG potenciální směry vývoje</a:t>
            </a:r>
            <a:endParaRPr lang="cs-CZ" dirty="0"/>
          </a:p>
        </p:txBody>
      </p:sp>
    </p:spTree>
    <p:extLst>
      <p:ext uri="{BB962C8B-B14F-4D97-AF65-F5344CB8AC3E}">
        <p14:creationId xmlns:p14="http://schemas.microsoft.com/office/powerpoint/2010/main" val="108598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ovéPole 4"/>
          <p:cNvSpPr txBox="1"/>
          <p:nvPr/>
        </p:nvSpPr>
        <p:spPr>
          <a:xfrm>
            <a:off x="425399" y="428255"/>
            <a:ext cx="6360883" cy="1538883"/>
          </a:xfrm>
          <a:prstGeom prst="rect">
            <a:avLst/>
          </a:prstGeom>
          <a:noFill/>
        </p:spPr>
        <p:txBody>
          <a:bodyPr wrap="square" rtlCol="0">
            <a:spAutoFit/>
          </a:bodyPr>
          <a:lstStyle/>
          <a:p>
            <a:r>
              <a:rPr lang="cs-CZ" sz="4000" dirty="0" smtClean="0"/>
              <a:t>Definice patologické KES</a:t>
            </a:r>
          </a:p>
          <a:p>
            <a:pPr marL="342900" indent="-342900">
              <a:buAutoNum type="arabicPeriod"/>
            </a:pPr>
            <a:endParaRPr lang="en-US" dirty="0"/>
          </a:p>
          <a:p>
            <a:pPr marL="342900" indent="-342900">
              <a:buFont typeface="Arial" panose="020B0604020202020204" pitchFamily="34" charset="0"/>
              <a:buChar char="•"/>
            </a:pPr>
            <a:endParaRPr lang="en-US" dirty="0">
              <a:solidFill>
                <a:schemeClr val="tx1">
                  <a:lumMod val="65000"/>
                </a:schemeClr>
              </a:solidFill>
            </a:endParaRPr>
          </a:p>
          <a:p>
            <a:pPr marL="285750" indent="-285750">
              <a:buFont typeface="Arial" panose="020B0604020202020204" pitchFamily="34" charset="0"/>
              <a:buChar char="•"/>
            </a:pPr>
            <a:endParaRPr lang="cs-CZ" dirty="0" smtClean="0"/>
          </a:p>
        </p:txBody>
      </p:sp>
      <p:sp>
        <p:nvSpPr>
          <p:cNvPr id="8" name="TextovéPole 7"/>
          <p:cNvSpPr txBox="1"/>
          <p:nvPr/>
        </p:nvSpPr>
        <p:spPr>
          <a:xfrm>
            <a:off x="1709544" y="5693615"/>
            <a:ext cx="3480440" cy="369332"/>
          </a:xfrm>
          <a:prstGeom prst="rect">
            <a:avLst/>
          </a:prstGeom>
          <a:noFill/>
        </p:spPr>
        <p:txBody>
          <a:bodyPr wrap="none" rtlCol="0">
            <a:spAutoFit/>
          </a:bodyPr>
          <a:lstStyle/>
          <a:p>
            <a:r>
              <a:rPr lang="cs-CZ" dirty="0" smtClean="0"/>
              <a:t>EKG potenciální směry vývoje</a:t>
            </a:r>
            <a:endParaRPr lang="cs-CZ" dirty="0"/>
          </a:p>
        </p:txBody>
      </p:sp>
      <p:sp>
        <p:nvSpPr>
          <p:cNvPr id="7" name="TextovéPole 6"/>
          <p:cNvSpPr txBox="1"/>
          <p:nvPr/>
        </p:nvSpPr>
        <p:spPr>
          <a:xfrm>
            <a:off x="609601" y="1485900"/>
            <a:ext cx="13601700" cy="369332"/>
          </a:xfrm>
          <a:prstGeom prst="rect">
            <a:avLst/>
          </a:prstGeom>
          <a:noFill/>
        </p:spPr>
        <p:txBody>
          <a:bodyPr wrap="square" rtlCol="0">
            <a:spAutoFit/>
          </a:bodyPr>
          <a:lstStyle/>
          <a:p>
            <a:r>
              <a:rPr lang="en-US" dirty="0"/>
              <a:t>Long-term follow-up studies in subjects with outflow tract VAs showed a benign </a:t>
            </a:r>
            <a:r>
              <a:rPr lang="en-US" dirty="0" smtClean="0"/>
              <a:t>prognosis</a:t>
            </a:r>
            <a:endParaRPr lang="cs-CZ" dirty="0" smtClean="0"/>
          </a:p>
        </p:txBody>
      </p:sp>
      <p:sp>
        <p:nvSpPr>
          <p:cNvPr id="9" name="TextovéPole 8"/>
          <p:cNvSpPr txBox="1"/>
          <p:nvPr/>
        </p:nvSpPr>
        <p:spPr>
          <a:xfrm>
            <a:off x="609601" y="2800348"/>
            <a:ext cx="9867899" cy="2585323"/>
          </a:xfrm>
          <a:prstGeom prst="rect">
            <a:avLst/>
          </a:prstGeom>
          <a:noFill/>
        </p:spPr>
        <p:txBody>
          <a:bodyPr wrap="square" rtlCol="0">
            <a:spAutoFit/>
          </a:bodyPr>
          <a:lstStyle/>
          <a:p>
            <a:pPr marL="285750" indent="-285750">
              <a:buFont typeface="Arial" panose="020B0604020202020204" pitchFamily="34" charset="0"/>
              <a:buChar char="•"/>
            </a:pPr>
            <a:r>
              <a:rPr lang="en-US" dirty="0"/>
              <a:t>a history of syncope </a:t>
            </a:r>
            <a:endParaRPr lang="cs-CZ" dirty="0" smtClean="0"/>
          </a:p>
          <a:p>
            <a:pPr marL="285750" indent="-285750">
              <a:buFont typeface="Arial" panose="020B0604020202020204" pitchFamily="34" charset="0"/>
              <a:buChar char="•"/>
            </a:pPr>
            <a:r>
              <a:rPr lang="en-US" dirty="0" smtClean="0"/>
              <a:t>very </a:t>
            </a:r>
            <a:r>
              <a:rPr lang="en-US" dirty="0"/>
              <a:t>fast VT (because ventricular rates 230 beats/min are associated with polymorphic VT) </a:t>
            </a:r>
            <a:endParaRPr lang="cs-CZ" dirty="0" smtClean="0"/>
          </a:p>
          <a:p>
            <a:pPr marL="285750" indent="-285750">
              <a:buFont typeface="Arial" panose="020B0604020202020204" pitchFamily="34" charset="0"/>
              <a:buChar char="•"/>
            </a:pPr>
            <a:r>
              <a:rPr lang="en-US" dirty="0" smtClean="0"/>
              <a:t>extremely </a:t>
            </a:r>
            <a:r>
              <a:rPr lang="en-US" dirty="0"/>
              <a:t>frequent </a:t>
            </a:r>
            <a:r>
              <a:rPr lang="en-US" dirty="0" err="1"/>
              <a:t>ectopy</a:t>
            </a:r>
            <a:r>
              <a:rPr lang="en-US" dirty="0"/>
              <a:t> (20,000 </a:t>
            </a:r>
            <a:r>
              <a:rPr lang="en-US" dirty="0" err="1"/>
              <a:t>extrasystoles</a:t>
            </a:r>
            <a:r>
              <a:rPr lang="en-US" dirty="0"/>
              <a:t>/day) because such degree of </a:t>
            </a:r>
            <a:r>
              <a:rPr lang="en-US" dirty="0" err="1"/>
              <a:t>ectopy</a:t>
            </a:r>
            <a:r>
              <a:rPr lang="en-US" dirty="0"/>
              <a:t> causes cardiac </a:t>
            </a:r>
            <a:r>
              <a:rPr lang="en-US" dirty="0" err="1"/>
              <a:t>desynchronization</a:t>
            </a:r>
            <a:r>
              <a:rPr lang="en-US" dirty="0"/>
              <a:t> and may eventually lead to cardiac dilatation </a:t>
            </a:r>
            <a:endParaRPr lang="cs-CZ" dirty="0"/>
          </a:p>
          <a:p>
            <a:pPr marL="285750" indent="-285750">
              <a:buFont typeface="Arial" panose="020B0604020202020204" pitchFamily="34" charset="0"/>
              <a:buChar char="•"/>
            </a:pPr>
            <a:r>
              <a:rPr lang="en-US" dirty="0" smtClean="0"/>
              <a:t>ventricular </a:t>
            </a:r>
            <a:r>
              <a:rPr lang="en-US" dirty="0" err="1"/>
              <a:t>ectopy</a:t>
            </a:r>
            <a:r>
              <a:rPr lang="en-US" dirty="0"/>
              <a:t> with short coupling interval (because the shorter the coupling interval, the higher the probability for polymorphic arrhythmias) </a:t>
            </a:r>
            <a:r>
              <a:rPr lang="en-US" dirty="0" smtClean="0"/>
              <a:t>noting </a:t>
            </a:r>
            <a:r>
              <a:rPr lang="en-US" dirty="0"/>
              <a:t>that the absence of short coupling intervals is no guarantee against polymorphic RVOT-VT (</a:t>
            </a:r>
            <a:endParaRPr lang="cs-CZ" dirty="0"/>
          </a:p>
        </p:txBody>
      </p:sp>
      <p:sp>
        <p:nvSpPr>
          <p:cNvPr id="10" name="TextovéPole 9"/>
          <p:cNvSpPr txBox="1"/>
          <p:nvPr/>
        </p:nvSpPr>
        <p:spPr>
          <a:xfrm>
            <a:off x="590552" y="2364109"/>
            <a:ext cx="7239482" cy="369332"/>
          </a:xfrm>
          <a:prstGeom prst="rect">
            <a:avLst/>
          </a:prstGeom>
          <a:noFill/>
        </p:spPr>
        <p:txBody>
          <a:bodyPr wrap="none" rtlCol="0">
            <a:spAutoFit/>
          </a:bodyPr>
          <a:lstStyle/>
          <a:p>
            <a:r>
              <a:rPr lang="cs-CZ" dirty="0" smtClean="0"/>
              <a:t>Potencionálně nebezpečné bezpečné KES z výtokového traktu</a:t>
            </a:r>
            <a:endParaRPr lang="cs-CZ" dirty="0"/>
          </a:p>
        </p:txBody>
      </p:sp>
      <p:pic>
        <p:nvPicPr>
          <p:cNvPr id="11" name="Obrázek 10"/>
          <p:cNvPicPr>
            <a:picLocks noChangeAspect="1"/>
          </p:cNvPicPr>
          <p:nvPr/>
        </p:nvPicPr>
        <p:blipFill rotWithShape="1">
          <a:blip r:embed="rId4"/>
          <a:srcRect l="34961" t="41575" r="16601" b="14131"/>
          <a:stretch/>
        </p:blipFill>
        <p:spPr>
          <a:xfrm>
            <a:off x="358219" y="1162616"/>
            <a:ext cx="6195730" cy="4072194"/>
          </a:xfrm>
          <a:prstGeom prst="rect">
            <a:avLst/>
          </a:prstGeom>
        </p:spPr>
      </p:pic>
      <p:sp>
        <p:nvSpPr>
          <p:cNvPr id="12" name="TextBox 11"/>
          <p:cNvSpPr txBox="1"/>
          <p:nvPr/>
        </p:nvSpPr>
        <p:spPr>
          <a:xfrm>
            <a:off x="3747260" y="4593365"/>
            <a:ext cx="2967304" cy="707886"/>
          </a:xfrm>
          <a:prstGeom prst="rect">
            <a:avLst/>
          </a:prstGeom>
          <a:noFill/>
        </p:spPr>
        <p:txBody>
          <a:bodyPr wrap="square" rtlCol="0">
            <a:spAutoFit/>
          </a:bodyPr>
          <a:lstStyle/>
          <a:p>
            <a:r>
              <a:rPr lang="cs-CZ" sz="4000" b="1" dirty="0" smtClean="0">
                <a:solidFill>
                  <a:schemeClr val="bg1"/>
                </a:solidFill>
              </a:rPr>
              <a:t>EKG </a:t>
            </a:r>
            <a:r>
              <a:rPr lang="cs-CZ" sz="4000" b="1" dirty="0" smtClean="0">
                <a:solidFill>
                  <a:schemeClr val="bg1"/>
                </a:solidFill>
              </a:rPr>
              <a:t>č.21</a:t>
            </a:r>
            <a:endParaRPr lang="cs-CZ" sz="4000" b="1" dirty="0">
              <a:solidFill>
                <a:schemeClr val="bg1"/>
              </a:solidFill>
            </a:endParaRPr>
          </a:p>
        </p:txBody>
      </p:sp>
    </p:spTree>
    <p:extLst>
      <p:ext uri="{BB962C8B-B14F-4D97-AF65-F5344CB8AC3E}">
        <p14:creationId xmlns:p14="http://schemas.microsoft.com/office/powerpoint/2010/main" val="343582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43000" y="1047750"/>
            <a:ext cx="9722533" cy="584775"/>
          </a:xfrm>
          <a:prstGeom prst="rect">
            <a:avLst/>
          </a:prstGeom>
          <a:noFill/>
        </p:spPr>
        <p:txBody>
          <a:bodyPr wrap="none" rtlCol="0">
            <a:spAutoFit/>
          </a:bodyPr>
          <a:lstStyle/>
          <a:p>
            <a:r>
              <a:rPr lang="cs-CZ" sz="3200" b="1" dirty="0" smtClean="0">
                <a:solidFill>
                  <a:srgbClr val="FF0000"/>
                </a:solidFill>
              </a:rPr>
              <a:t>? </a:t>
            </a:r>
            <a:r>
              <a:rPr lang="cs-CZ" sz="3200" b="1" dirty="0" smtClean="0">
                <a:solidFill>
                  <a:srgbClr val="FF0000"/>
                </a:solidFill>
              </a:rPr>
              <a:t>ZÁKAZ </a:t>
            </a:r>
            <a:r>
              <a:rPr lang="cs-CZ" sz="3200" b="1" dirty="0" smtClean="0">
                <a:solidFill>
                  <a:srgbClr val="FF0000"/>
                </a:solidFill>
              </a:rPr>
              <a:t>SPORTOVNÍ ČINOSTI NA ZÁKLADĚ </a:t>
            </a:r>
            <a:r>
              <a:rPr lang="cs-CZ" sz="3200" b="1" dirty="0" smtClean="0">
                <a:solidFill>
                  <a:srgbClr val="FF0000"/>
                </a:solidFill>
              </a:rPr>
              <a:t>EKG ?</a:t>
            </a:r>
            <a:endParaRPr lang="cs-CZ" sz="3200" b="1" dirty="0">
              <a:solidFill>
                <a:srgbClr val="FF0000"/>
              </a:solidFill>
            </a:endParaRPr>
          </a:p>
        </p:txBody>
      </p:sp>
      <p:sp>
        <p:nvSpPr>
          <p:cNvPr id="3" name="TextovéPole 2"/>
          <p:cNvSpPr txBox="1"/>
          <p:nvPr/>
        </p:nvSpPr>
        <p:spPr>
          <a:xfrm>
            <a:off x="702517" y="3385066"/>
            <a:ext cx="3983783" cy="584775"/>
          </a:xfrm>
          <a:prstGeom prst="rect">
            <a:avLst/>
          </a:prstGeom>
          <a:noFill/>
        </p:spPr>
        <p:txBody>
          <a:bodyPr wrap="none" rtlCol="0">
            <a:spAutoFit/>
          </a:bodyPr>
          <a:lstStyle/>
          <a:p>
            <a:r>
              <a:rPr lang="cs-CZ" sz="3200" dirty="0" smtClean="0"/>
              <a:t>ZÁCHRANA ŽIVOTA</a:t>
            </a:r>
            <a:endParaRPr lang="cs-CZ" sz="3200" dirty="0"/>
          </a:p>
        </p:txBody>
      </p:sp>
      <p:sp>
        <p:nvSpPr>
          <p:cNvPr id="4" name="TextovéPole 3"/>
          <p:cNvSpPr txBox="1"/>
          <p:nvPr/>
        </p:nvSpPr>
        <p:spPr>
          <a:xfrm>
            <a:off x="5067300" y="3969841"/>
            <a:ext cx="6503703" cy="584775"/>
          </a:xfrm>
          <a:prstGeom prst="rect">
            <a:avLst/>
          </a:prstGeom>
          <a:noFill/>
        </p:spPr>
        <p:txBody>
          <a:bodyPr wrap="none" rtlCol="0">
            <a:spAutoFit/>
          </a:bodyPr>
          <a:lstStyle/>
          <a:p>
            <a:r>
              <a:rPr lang="cs-CZ" sz="3200" dirty="0" smtClean="0"/>
              <a:t>POŠKOZENÍ ZDRAVÉHO JEDINCE</a:t>
            </a:r>
            <a:endParaRPr lang="cs-CZ" sz="3200" dirty="0"/>
          </a:p>
        </p:txBody>
      </p:sp>
      <p:cxnSp>
        <p:nvCxnSpPr>
          <p:cNvPr id="6" name="Přímá spojnice se šipkou 5"/>
          <p:cNvCxnSpPr/>
          <p:nvPr/>
        </p:nvCxnSpPr>
        <p:spPr>
          <a:xfrm>
            <a:off x="533400" y="3969841"/>
            <a:ext cx="11391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Výsledek obrázku pro zákaz činnosti pro lékař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103687"/>
            <a:ext cx="4305300" cy="2533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 y="1962150"/>
            <a:ext cx="10320454" cy="646331"/>
          </a:xfrm>
          <a:prstGeom prst="rect">
            <a:avLst/>
          </a:prstGeom>
          <a:noFill/>
        </p:spPr>
        <p:txBody>
          <a:bodyPr wrap="none" rtlCol="0">
            <a:spAutoFit/>
          </a:bodyPr>
          <a:lstStyle/>
          <a:p>
            <a:r>
              <a:rPr lang="cs-CZ" dirty="0" smtClean="0"/>
              <a:t>EKG – závěr:</a:t>
            </a:r>
          </a:p>
          <a:p>
            <a:r>
              <a:rPr lang="cs-CZ" dirty="0" smtClean="0"/>
              <a:t>EKG sportovce (ne)indikující další dovyšetření ve smyslu (Revidovaných) Seattlských kriterií</a:t>
            </a:r>
            <a:endParaRPr lang="cs-CZ" dirty="0"/>
          </a:p>
        </p:txBody>
      </p:sp>
    </p:spTree>
    <p:extLst>
      <p:ext uri="{BB962C8B-B14F-4D97-AF65-F5344CB8AC3E}">
        <p14:creationId xmlns:p14="http://schemas.microsoft.com/office/powerpoint/2010/main" val="383799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b="1733"/>
          <a:stretch/>
        </p:blipFill>
        <p:spPr>
          <a:xfrm>
            <a:off x="0" y="0"/>
            <a:ext cx="12192000" cy="6858000"/>
          </a:xfrm>
          <a:prstGeom prst="rect">
            <a:avLst/>
          </a:prstGeom>
        </p:spPr>
      </p:pic>
      <p:sp>
        <p:nvSpPr>
          <p:cNvPr id="5" name="TextovéPole 4"/>
          <p:cNvSpPr txBox="1"/>
          <p:nvPr/>
        </p:nvSpPr>
        <p:spPr>
          <a:xfrm>
            <a:off x="103517" y="60385"/>
            <a:ext cx="2920992" cy="7017306"/>
          </a:xfrm>
          <a:prstGeom prst="rect">
            <a:avLst/>
          </a:prstGeom>
          <a:noFill/>
        </p:spPr>
        <p:txBody>
          <a:bodyPr wrap="none" rtlCol="0">
            <a:spAutoFit/>
          </a:bodyPr>
          <a:lstStyle/>
          <a:p>
            <a:r>
              <a:rPr lang="cs-CZ" dirty="0" err="1" smtClean="0">
                <a:solidFill>
                  <a:schemeClr val="accent6">
                    <a:lumMod val="20000"/>
                    <a:lumOff val="80000"/>
                  </a:schemeClr>
                </a:solidFill>
                <a:latin typeface="Bodoni MT Black" panose="02070A03080606020203" pitchFamily="18" charset="0"/>
              </a:rPr>
              <a:t>Voltážová</a:t>
            </a:r>
            <a:r>
              <a:rPr lang="cs-CZ" dirty="0" smtClean="0">
                <a:solidFill>
                  <a:schemeClr val="accent6">
                    <a:lumMod val="20000"/>
                    <a:lumOff val="80000"/>
                  </a:schemeClr>
                </a:solidFill>
                <a:latin typeface="Bodoni MT Black" panose="02070A03080606020203" pitchFamily="18" charset="0"/>
              </a:rPr>
              <a:t> kritéria</a:t>
            </a:r>
          </a:p>
          <a:p>
            <a:r>
              <a:rPr lang="cs-CZ" dirty="0" smtClean="0">
                <a:solidFill>
                  <a:schemeClr val="accent6">
                    <a:lumMod val="20000"/>
                    <a:lumOff val="80000"/>
                  </a:schemeClr>
                </a:solidFill>
                <a:latin typeface="Castellar" panose="020A0402060406010301" pitchFamily="18" charset="0"/>
              </a:rPr>
              <a:t>ST deprese</a:t>
            </a:r>
          </a:p>
          <a:p>
            <a:r>
              <a:rPr lang="cs-CZ" dirty="0">
                <a:solidFill>
                  <a:schemeClr val="accent6">
                    <a:lumMod val="20000"/>
                    <a:lumOff val="80000"/>
                  </a:schemeClr>
                </a:solidFill>
              </a:rPr>
              <a:t>Srdce</a:t>
            </a:r>
          </a:p>
          <a:p>
            <a:r>
              <a:rPr lang="cs-CZ" dirty="0" err="1" smtClean="0">
                <a:solidFill>
                  <a:schemeClr val="accent6">
                    <a:lumMod val="20000"/>
                    <a:lumOff val="80000"/>
                  </a:schemeClr>
                </a:solidFill>
                <a:latin typeface="Californian FB" panose="0207040306080B030204" pitchFamily="18" charset="0"/>
              </a:rPr>
              <a:t>Voltážová</a:t>
            </a:r>
            <a:r>
              <a:rPr lang="cs-CZ" dirty="0" smtClean="0">
                <a:solidFill>
                  <a:schemeClr val="accent6">
                    <a:lumMod val="20000"/>
                    <a:lumOff val="80000"/>
                  </a:schemeClr>
                </a:solidFill>
                <a:latin typeface="Californian FB" panose="0207040306080B030204" pitchFamily="18" charset="0"/>
              </a:rPr>
              <a:t> kritéria</a:t>
            </a:r>
          </a:p>
          <a:p>
            <a:r>
              <a:rPr lang="cs-CZ" dirty="0" smtClean="0">
                <a:solidFill>
                  <a:schemeClr val="accent6">
                    <a:lumMod val="20000"/>
                    <a:lumOff val="80000"/>
                  </a:schemeClr>
                </a:solidFill>
                <a:latin typeface="Californian FB" panose="0207040306080B030204" pitchFamily="18" charset="0"/>
              </a:rPr>
              <a:t>ČASNÁ REPOLARIZACE</a:t>
            </a:r>
          </a:p>
          <a:p>
            <a:r>
              <a:rPr lang="cs-CZ" dirty="0" smtClean="0">
                <a:solidFill>
                  <a:schemeClr val="accent6">
                    <a:lumMod val="20000"/>
                    <a:lumOff val="80000"/>
                  </a:schemeClr>
                </a:solidFill>
                <a:latin typeface="Algerian" panose="04020705040A02060702" pitchFamily="82" charset="0"/>
              </a:rPr>
              <a:t>Sport</a:t>
            </a:r>
            <a:endParaRPr lang="cs-CZ" dirty="0">
              <a:solidFill>
                <a:schemeClr val="accent6">
                  <a:lumMod val="20000"/>
                  <a:lumOff val="80000"/>
                </a:schemeClr>
              </a:solidFill>
              <a:latin typeface="Algerian" panose="04020705040A02060702" pitchFamily="82" charset="0"/>
            </a:endParaRPr>
          </a:p>
          <a:p>
            <a:r>
              <a:rPr lang="cs-CZ" dirty="0">
                <a:solidFill>
                  <a:schemeClr val="accent6">
                    <a:lumMod val="20000"/>
                    <a:lumOff val="80000"/>
                  </a:schemeClr>
                </a:solidFill>
                <a:latin typeface="Corbel" panose="020B0503020204020204" pitchFamily="34" charset="0"/>
              </a:rPr>
              <a:t>d</a:t>
            </a:r>
            <a:r>
              <a:rPr lang="cs-CZ" dirty="0" smtClean="0">
                <a:solidFill>
                  <a:schemeClr val="accent6">
                    <a:lumMod val="20000"/>
                    <a:lumOff val="80000"/>
                  </a:schemeClr>
                </a:solidFill>
                <a:latin typeface="Corbel" panose="020B0503020204020204" pitchFamily="34" charset="0"/>
              </a:rPr>
              <a:t>ilatace PK</a:t>
            </a:r>
          </a:p>
          <a:p>
            <a:r>
              <a:rPr lang="cs-CZ" dirty="0" smtClean="0">
                <a:solidFill>
                  <a:schemeClr val="accent6">
                    <a:lumMod val="20000"/>
                    <a:lumOff val="80000"/>
                  </a:schemeClr>
                </a:solidFill>
                <a:latin typeface="Forte" panose="03060902040502070203" pitchFamily="66" charset="0"/>
              </a:rPr>
              <a:t>Sinusová bradykardie</a:t>
            </a:r>
          </a:p>
          <a:p>
            <a:r>
              <a:rPr lang="cs-CZ" dirty="0" err="1">
                <a:solidFill>
                  <a:schemeClr val="accent6">
                    <a:lumMod val="20000"/>
                    <a:lumOff val="80000"/>
                  </a:schemeClr>
                </a:solidFill>
                <a:latin typeface="Agency FB" panose="020B0503020202020204" pitchFamily="34" charset="0"/>
              </a:rPr>
              <a:t>Ekg</a:t>
            </a:r>
            <a:endParaRPr lang="cs-CZ" dirty="0">
              <a:solidFill>
                <a:schemeClr val="accent6">
                  <a:lumMod val="20000"/>
                  <a:lumOff val="80000"/>
                </a:schemeClr>
              </a:solidFill>
              <a:latin typeface="Agency FB" panose="020B0503020202020204" pitchFamily="34" charset="0"/>
            </a:endParaRPr>
          </a:p>
          <a:p>
            <a:r>
              <a:rPr lang="cs-CZ" dirty="0" smtClean="0">
                <a:solidFill>
                  <a:schemeClr val="accent6">
                    <a:lumMod val="20000"/>
                    <a:lumOff val="80000"/>
                  </a:schemeClr>
                </a:solidFill>
                <a:latin typeface="Ebrima" panose="02000000000000000000" pitchFamily="2" charset="0"/>
                <a:ea typeface="Ebrima" panose="02000000000000000000" pitchFamily="2" charset="0"/>
                <a:cs typeface="Ebrima" panose="02000000000000000000" pitchFamily="2" charset="0"/>
              </a:rPr>
              <a:t>AV blokáda </a:t>
            </a:r>
            <a:r>
              <a:rPr lang="cs-CZ" dirty="0" smtClean="0">
                <a:solidFill>
                  <a:schemeClr val="accent6">
                    <a:lumMod val="20000"/>
                    <a:lumOff val="80000"/>
                  </a:schemeClr>
                </a:solidFill>
                <a:latin typeface="Corbel" panose="020B0503020204020204" pitchFamily="34" charset="0"/>
              </a:rPr>
              <a:t> </a:t>
            </a:r>
          </a:p>
          <a:p>
            <a:r>
              <a:rPr lang="cs-CZ" dirty="0">
                <a:solidFill>
                  <a:schemeClr val="accent6">
                    <a:lumMod val="20000"/>
                    <a:lumOff val="80000"/>
                  </a:schemeClr>
                </a:solidFill>
                <a:latin typeface="Gill Sans Ultra Bold" panose="020B0A02020104020203" pitchFamily="34" charset="-18"/>
              </a:rPr>
              <a:t>v</a:t>
            </a:r>
            <a:r>
              <a:rPr lang="cs-CZ" dirty="0" smtClean="0">
                <a:solidFill>
                  <a:schemeClr val="accent6">
                    <a:lumMod val="20000"/>
                    <a:lumOff val="80000"/>
                  </a:schemeClr>
                </a:solidFill>
                <a:latin typeface="Gill Sans Ultra Bold" panose="020B0A02020104020203" pitchFamily="34" charset="-18"/>
              </a:rPr>
              <a:t>agotonie</a:t>
            </a:r>
          </a:p>
          <a:p>
            <a:r>
              <a:rPr lang="cs-CZ" dirty="0" smtClean="0">
                <a:solidFill>
                  <a:schemeClr val="accent6">
                    <a:lumMod val="20000"/>
                    <a:lumOff val="80000"/>
                  </a:schemeClr>
                </a:solidFill>
                <a:latin typeface="Rage Italic" panose="03070502040507070304" pitchFamily="66" charset="0"/>
              </a:rPr>
              <a:t>Variabilita srdeční frekvence</a:t>
            </a:r>
          </a:p>
          <a:p>
            <a:r>
              <a:rPr lang="cs-CZ" dirty="0">
                <a:solidFill>
                  <a:schemeClr val="accent6">
                    <a:lumMod val="20000"/>
                    <a:lumOff val="80000"/>
                  </a:schemeClr>
                </a:solidFill>
                <a:latin typeface="Lucida Bright" panose="02040602050505020304" pitchFamily="18" charset="0"/>
              </a:rPr>
              <a:t>d</a:t>
            </a:r>
            <a:r>
              <a:rPr lang="cs-CZ" dirty="0" smtClean="0">
                <a:solidFill>
                  <a:schemeClr val="accent6">
                    <a:lumMod val="20000"/>
                    <a:lumOff val="80000"/>
                  </a:schemeClr>
                </a:solidFill>
                <a:latin typeface="Lucida Bright" panose="02040602050505020304" pitchFamily="18" charset="0"/>
              </a:rPr>
              <a:t>ilatace levé síně</a:t>
            </a:r>
          </a:p>
          <a:p>
            <a:r>
              <a:rPr lang="cs-CZ" dirty="0">
                <a:solidFill>
                  <a:schemeClr val="accent6">
                    <a:lumMod val="20000"/>
                    <a:lumOff val="80000"/>
                  </a:schemeClr>
                </a:solidFill>
                <a:latin typeface="Arial Rounded MT Bold" panose="020F0704030504030204" pitchFamily="34" charset="0"/>
              </a:rPr>
              <a:t>Vnímání normy</a:t>
            </a:r>
          </a:p>
          <a:p>
            <a:r>
              <a:rPr lang="cs-CZ" dirty="0" smtClean="0">
                <a:solidFill>
                  <a:schemeClr val="accent6">
                    <a:lumMod val="20000"/>
                    <a:lumOff val="80000"/>
                  </a:schemeClr>
                </a:solidFill>
                <a:latin typeface="Rockwell Extra Bold" panose="02060903040505020403" pitchFamily="18" charset="0"/>
              </a:rPr>
              <a:t>LQT</a:t>
            </a:r>
          </a:p>
          <a:p>
            <a:r>
              <a:rPr lang="cs-CZ" dirty="0" err="1" smtClean="0">
                <a:solidFill>
                  <a:schemeClr val="accent6">
                    <a:lumMod val="20000"/>
                    <a:lumOff val="80000"/>
                  </a:schemeClr>
                </a:solidFill>
                <a:latin typeface="Nirmala UI" panose="020B0502040204020203" pitchFamily="34" charset="0"/>
                <a:cs typeface="Nirmala UI" panose="020B0502040204020203" pitchFamily="34" charset="0"/>
              </a:rPr>
              <a:t>iRBBB</a:t>
            </a:r>
            <a:r>
              <a:rPr lang="cs-CZ" dirty="0" smtClean="0">
                <a:solidFill>
                  <a:schemeClr val="accent6">
                    <a:lumMod val="20000"/>
                    <a:lumOff val="80000"/>
                  </a:schemeClr>
                </a:solidFill>
                <a:latin typeface="Nirmala UI" panose="020B0502040204020203" pitchFamily="34" charset="0"/>
                <a:cs typeface="Nirmala UI" panose="020B0502040204020203" pitchFamily="34" charset="0"/>
              </a:rPr>
              <a:t> </a:t>
            </a:r>
            <a:r>
              <a:rPr lang="cs-CZ" dirty="0" err="1" smtClean="0">
                <a:solidFill>
                  <a:schemeClr val="accent6">
                    <a:lumMod val="20000"/>
                    <a:lumOff val="80000"/>
                  </a:schemeClr>
                </a:solidFill>
                <a:latin typeface="Nirmala UI" panose="020B0502040204020203" pitchFamily="34" charset="0"/>
                <a:cs typeface="Nirmala UI" panose="020B0502040204020203" pitchFamily="34" charset="0"/>
              </a:rPr>
              <a:t>vs</a:t>
            </a:r>
            <a:r>
              <a:rPr lang="cs-CZ" dirty="0" smtClean="0">
                <a:solidFill>
                  <a:schemeClr val="accent6">
                    <a:lumMod val="20000"/>
                    <a:lumOff val="80000"/>
                  </a:schemeClr>
                </a:solidFill>
                <a:latin typeface="Nirmala UI" panose="020B0502040204020203" pitchFamily="34" charset="0"/>
                <a:cs typeface="Nirmala UI" panose="020B0502040204020203" pitchFamily="34" charset="0"/>
              </a:rPr>
              <a:t> </a:t>
            </a:r>
            <a:r>
              <a:rPr lang="cs-CZ" dirty="0" err="1" smtClean="0">
                <a:solidFill>
                  <a:schemeClr val="accent6">
                    <a:lumMod val="20000"/>
                    <a:lumOff val="80000"/>
                  </a:schemeClr>
                </a:solidFill>
                <a:latin typeface="Nirmala UI" panose="020B0502040204020203" pitchFamily="34" charset="0"/>
                <a:cs typeface="Nirmala UI" panose="020B0502040204020203" pitchFamily="34" charset="0"/>
              </a:rPr>
              <a:t>Brugada</a:t>
            </a:r>
            <a:endParaRPr lang="cs-CZ" dirty="0" smtClean="0">
              <a:solidFill>
                <a:schemeClr val="accent6">
                  <a:lumMod val="20000"/>
                  <a:lumOff val="80000"/>
                </a:schemeClr>
              </a:solidFill>
              <a:latin typeface="Nirmala UI" panose="020B0502040204020203" pitchFamily="34" charset="0"/>
              <a:cs typeface="Nirmala UI" panose="020B0502040204020203" pitchFamily="34" charset="0"/>
            </a:endParaRPr>
          </a:p>
          <a:p>
            <a:r>
              <a:rPr lang="cs-CZ" dirty="0">
                <a:solidFill>
                  <a:schemeClr val="accent6">
                    <a:lumMod val="20000"/>
                    <a:lumOff val="80000"/>
                  </a:schemeClr>
                </a:solidFill>
                <a:latin typeface="Bernard MT Condensed" panose="02050806060905020404" pitchFamily="18" charset="0"/>
              </a:rPr>
              <a:t>a</a:t>
            </a:r>
            <a:r>
              <a:rPr lang="cs-CZ" dirty="0" smtClean="0">
                <a:solidFill>
                  <a:schemeClr val="accent6">
                    <a:lumMod val="20000"/>
                    <a:lumOff val="80000"/>
                  </a:schemeClr>
                </a:solidFill>
                <a:latin typeface="Bernard MT Condensed" panose="02050806060905020404" pitchFamily="18" charset="0"/>
              </a:rPr>
              <a:t>daptace</a:t>
            </a:r>
            <a:endParaRPr lang="cs-CZ" dirty="0">
              <a:solidFill>
                <a:schemeClr val="accent6">
                  <a:lumMod val="20000"/>
                  <a:lumOff val="80000"/>
                </a:schemeClr>
              </a:solidFill>
              <a:latin typeface="Bernard MT Condensed" panose="02050806060905020404" pitchFamily="18" charset="0"/>
            </a:endParaRPr>
          </a:p>
          <a:p>
            <a:r>
              <a:rPr lang="cs-CZ" dirty="0" err="1" smtClean="0">
                <a:solidFill>
                  <a:schemeClr val="accent6">
                    <a:lumMod val="20000"/>
                    <a:lumOff val="80000"/>
                  </a:schemeClr>
                </a:solidFill>
                <a:latin typeface="Arial Narrow" panose="020B0606020202030204" pitchFamily="34" charset="0"/>
                <a:cs typeface="Nirmala UI" panose="020B0502040204020203" pitchFamily="34" charset="0"/>
              </a:rPr>
              <a:t>katecholaminergní</a:t>
            </a:r>
            <a:r>
              <a:rPr lang="cs-CZ" dirty="0" smtClean="0">
                <a:solidFill>
                  <a:schemeClr val="accent6">
                    <a:lumMod val="20000"/>
                    <a:lumOff val="80000"/>
                  </a:schemeClr>
                </a:solidFill>
                <a:latin typeface="Arial Narrow" panose="020B0606020202030204" pitchFamily="34" charset="0"/>
                <a:cs typeface="Nirmala UI" panose="020B0502040204020203" pitchFamily="34" charset="0"/>
              </a:rPr>
              <a:t> KT</a:t>
            </a:r>
          </a:p>
          <a:p>
            <a:r>
              <a:rPr lang="cs-CZ" dirty="0">
                <a:solidFill>
                  <a:schemeClr val="accent6">
                    <a:lumMod val="20000"/>
                    <a:lumOff val="80000"/>
                  </a:schemeClr>
                </a:solidFill>
                <a:latin typeface="Cambria" panose="02040503050406030204" pitchFamily="18" charset="0"/>
              </a:rPr>
              <a:t>HYPERTROFIE LK</a:t>
            </a:r>
          </a:p>
          <a:p>
            <a:r>
              <a:rPr lang="cs-CZ" dirty="0" smtClean="0">
                <a:solidFill>
                  <a:schemeClr val="accent6">
                    <a:lumMod val="20000"/>
                    <a:lumOff val="80000"/>
                  </a:schemeClr>
                </a:solidFill>
                <a:latin typeface="Arial Narrow" panose="020B0606020202030204" pitchFamily="34" charset="0"/>
                <a:cs typeface="Nirmala UI" panose="020B0502040204020203" pitchFamily="34" charset="0"/>
              </a:rPr>
              <a:t>Regenerace</a:t>
            </a:r>
          </a:p>
          <a:p>
            <a:r>
              <a:rPr lang="cs-CZ" dirty="0" smtClean="0">
                <a:solidFill>
                  <a:schemeClr val="accent6">
                    <a:lumMod val="20000"/>
                    <a:lumOff val="80000"/>
                  </a:schemeClr>
                </a:solidFill>
                <a:latin typeface="Harrington" panose="04040505050A02020702" pitchFamily="82" charset="0"/>
                <a:cs typeface="Nirmala UI" panose="020B0502040204020203" pitchFamily="34" charset="0"/>
              </a:rPr>
              <a:t>Doping a jeho vliv na srdce</a:t>
            </a:r>
          </a:p>
          <a:p>
            <a:r>
              <a:rPr lang="cs-CZ" dirty="0" smtClean="0">
                <a:solidFill>
                  <a:schemeClr val="accent6">
                    <a:lumMod val="20000"/>
                    <a:lumOff val="80000"/>
                  </a:schemeClr>
                </a:solidFill>
                <a:latin typeface="Arial Narrow" panose="020B0606020202030204" pitchFamily="34" charset="0"/>
                <a:cs typeface="Nirmala UI" panose="020B0502040204020203" pitchFamily="34" charset="0"/>
              </a:rPr>
              <a:t>ICD a sport</a:t>
            </a:r>
          </a:p>
          <a:p>
            <a:r>
              <a:rPr lang="cs-CZ" dirty="0" smtClean="0">
                <a:solidFill>
                  <a:schemeClr val="accent6">
                    <a:lumMod val="20000"/>
                    <a:lumOff val="80000"/>
                  </a:schemeClr>
                </a:solidFill>
                <a:latin typeface="Arial Narrow" panose="020B0606020202030204" pitchFamily="34" charset="0"/>
                <a:cs typeface="Nirmala UI" panose="020B0502040204020203" pitchFamily="34" charset="0"/>
              </a:rPr>
              <a:t>ARVD</a:t>
            </a:r>
          </a:p>
          <a:p>
            <a:endParaRPr lang="cs-CZ" dirty="0" smtClean="0">
              <a:latin typeface="Arial Narrow" panose="020B0606020202030204" pitchFamily="34" charset="0"/>
              <a:cs typeface="Nirmala UI" panose="020B0502040204020203" pitchFamily="34" charset="0"/>
            </a:endParaRPr>
          </a:p>
          <a:p>
            <a:endParaRPr lang="cs-CZ" dirty="0"/>
          </a:p>
        </p:txBody>
      </p:sp>
      <p:sp>
        <p:nvSpPr>
          <p:cNvPr id="9" name="TextovéPole 8"/>
          <p:cNvSpPr txBox="1"/>
          <p:nvPr/>
        </p:nvSpPr>
        <p:spPr>
          <a:xfrm>
            <a:off x="7712317" y="5695770"/>
            <a:ext cx="873957" cy="1200329"/>
          </a:xfrm>
          <a:prstGeom prst="rect">
            <a:avLst/>
          </a:prstGeom>
          <a:noFill/>
        </p:spPr>
        <p:txBody>
          <a:bodyPr wrap="none" rtlCol="0">
            <a:spAutoFit/>
          </a:bodyPr>
          <a:lstStyle/>
          <a:p>
            <a:r>
              <a:rPr lang="cs-CZ" dirty="0" smtClean="0"/>
              <a:t>SPORT</a:t>
            </a:r>
          </a:p>
          <a:p>
            <a:r>
              <a:rPr lang="cs-CZ" dirty="0" smtClean="0"/>
              <a:t>SPORT</a:t>
            </a:r>
          </a:p>
          <a:p>
            <a:r>
              <a:rPr lang="cs-CZ" dirty="0" smtClean="0"/>
              <a:t>SPORT</a:t>
            </a:r>
          </a:p>
          <a:p>
            <a:endParaRPr lang="cs-CZ" dirty="0"/>
          </a:p>
        </p:txBody>
      </p:sp>
      <p:cxnSp>
        <p:nvCxnSpPr>
          <p:cNvPr id="11" name="Přímá spojnice 10"/>
          <p:cNvCxnSpPr/>
          <p:nvPr/>
        </p:nvCxnSpPr>
        <p:spPr>
          <a:xfrm>
            <a:off x="8586274" y="5724436"/>
            <a:ext cx="0" cy="83634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8622288" y="5698558"/>
            <a:ext cx="2725426" cy="923330"/>
          </a:xfrm>
          <a:prstGeom prst="rect">
            <a:avLst/>
          </a:prstGeom>
          <a:noFill/>
        </p:spPr>
        <p:txBody>
          <a:bodyPr wrap="none" rtlCol="0">
            <a:spAutoFit/>
          </a:bodyPr>
          <a:lstStyle/>
          <a:p>
            <a:r>
              <a:rPr lang="cs-CZ" dirty="0" smtClean="0">
                <a:solidFill>
                  <a:schemeClr val="tx1">
                    <a:lumMod val="85000"/>
                  </a:schemeClr>
                </a:solidFill>
              </a:rPr>
              <a:t>MĚNÍ SRDCE</a:t>
            </a:r>
          </a:p>
          <a:p>
            <a:r>
              <a:rPr lang="cs-CZ" dirty="0" smtClean="0">
                <a:solidFill>
                  <a:schemeClr val="tx1">
                    <a:lumMod val="85000"/>
                  </a:schemeClr>
                </a:solidFill>
              </a:rPr>
              <a:t>MĚNÍ EKG</a:t>
            </a:r>
          </a:p>
          <a:p>
            <a:r>
              <a:rPr lang="cs-CZ" dirty="0" smtClean="0">
                <a:solidFill>
                  <a:schemeClr val="tx1">
                    <a:lumMod val="85000"/>
                  </a:schemeClr>
                </a:solidFill>
              </a:rPr>
              <a:t>MĚNÍ VNÍMÁNÍ NORMY</a:t>
            </a:r>
            <a:endParaRPr lang="cs-CZ" dirty="0">
              <a:solidFill>
                <a:schemeClr val="tx1">
                  <a:lumMod val="85000"/>
                </a:schemeClr>
              </a:solidFill>
            </a:endParaRPr>
          </a:p>
        </p:txBody>
      </p:sp>
      <p:grpSp>
        <p:nvGrpSpPr>
          <p:cNvPr id="8" name="Skupina 7"/>
          <p:cNvGrpSpPr/>
          <p:nvPr/>
        </p:nvGrpSpPr>
        <p:grpSpPr>
          <a:xfrm>
            <a:off x="1524000" y="2313271"/>
            <a:ext cx="9823714" cy="666750"/>
            <a:chOff x="1524000" y="1595735"/>
            <a:chExt cx="9823714" cy="666750"/>
          </a:xfrm>
        </p:grpSpPr>
        <p:sp>
          <p:nvSpPr>
            <p:cNvPr id="7" name="Obdélník 6"/>
            <p:cNvSpPr/>
            <p:nvPr/>
          </p:nvSpPr>
          <p:spPr>
            <a:xfrm>
              <a:off x="1524000" y="1595735"/>
              <a:ext cx="9823714" cy="666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p:cNvSpPr txBox="1"/>
            <p:nvPr/>
          </p:nvSpPr>
          <p:spPr>
            <a:xfrm>
              <a:off x="1791128" y="1597103"/>
              <a:ext cx="9257872" cy="646331"/>
            </a:xfrm>
            <a:prstGeom prst="rect">
              <a:avLst/>
            </a:prstGeom>
            <a:noFill/>
          </p:spPr>
          <p:txBody>
            <a:bodyPr wrap="square" rtlCol="0">
              <a:spAutoFit/>
            </a:bodyPr>
            <a:lstStyle/>
            <a:p>
              <a:r>
                <a:rPr lang="cs-CZ" sz="3600" b="1" dirty="0" smtClean="0">
                  <a:solidFill>
                    <a:srgbClr val="FF0000"/>
                  </a:solidFill>
                </a:rPr>
                <a:t>www.sportovniambulance.cz/akademie</a:t>
              </a:r>
              <a:endParaRPr lang="cs-CZ" sz="3600" b="1" dirty="0">
                <a:solidFill>
                  <a:srgbClr val="FF0000"/>
                </a:solidFill>
              </a:endParaRPr>
            </a:p>
          </p:txBody>
        </p:sp>
      </p:grpSp>
      <p:grpSp>
        <p:nvGrpSpPr>
          <p:cNvPr id="16" name="Skupina 15"/>
          <p:cNvGrpSpPr/>
          <p:nvPr/>
        </p:nvGrpSpPr>
        <p:grpSpPr>
          <a:xfrm>
            <a:off x="4245112" y="3211212"/>
            <a:ext cx="7110091" cy="715652"/>
            <a:chOff x="4245112" y="3211212"/>
            <a:chExt cx="7110091" cy="715652"/>
          </a:xfrm>
        </p:grpSpPr>
        <p:sp>
          <p:nvSpPr>
            <p:cNvPr id="14" name="Obdélník 13"/>
            <p:cNvSpPr/>
            <p:nvPr/>
          </p:nvSpPr>
          <p:spPr>
            <a:xfrm>
              <a:off x="4245112" y="3211212"/>
              <a:ext cx="7110091" cy="715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4501426" y="3232475"/>
              <a:ext cx="6689652" cy="646331"/>
            </a:xfrm>
            <a:prstGeom prst="rect">
              <a:avLst/>
            </a:prstGeom>
            <a:noFill/>
          </p:spPr>
          <p:txBody>
            <a:bodyPr wrap="none" rtlCol="0">
              <a:spAutoFit/>
            </a:bodyPr>
            <a:lstStyle/>
            <a:p>
              <a:r>
                <a:rPr lang="cs-CZ" sz="3600" dirty="0" smtClean="0">
                  <a:solidFill>
                    <a:srgbClr val="FF0000"/>
                  </a:solidFill>
                </a:rPr>
                <a:t>info@sportovniambulance.cz</a:t>
              </a:r>
              <a:endParaRPr lang="cs-CZ" sz="3600" dirty="0">
                <a:solidFill>
                  <a:srgbClr val="FF0000"/>
                </a:solidFill>
              </a:endParaRPr>
            </a:p>
          </p:txBody>
        </p:sp>
      </p:grpSp>
    </p:spTree>
    <p:extLst>
      <p:ext uri="{BB962C8B-B14F-4D97-AF65-F5344CB8AC3E}">
        <p14:creationId xmlns:p14="http://schemas.microsoft.com/office/powerpoint/2010/main" val="9010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5">
                                            <p:txEl>
                                              <p:pRg st="0" end="0"/>
                                            </p:txEl>
                                          </p:spTgt>
                                        </p:tgtEl>
                                        <p:attrNameLst>
                                          <p:attrName>style.opacity</p:attrName>
                                        </p:attrNameLst>
                                      </p:cBhvr>
                                      <p:to>
                                        <p:strVal val="0.5"/>
                                      </p:to>
                                    </p:set>
                                    <p:animEffect filter="image" prLst="opacity: 0.5">
                                      <p:cBhvr rctx="IE">
                                        <p:cTn id="7" dur="indefinite"/>
                                        <p:tgtEl>
                                          <p:spTgt spid="5">
                                            <p:txEl>
                                              <p:pRg st="0" end="0"/>
                                            </p:txEl>
                                          </p:spTgt>
                                        </p:tgtEl>
                                      </p:cBhvr>
                                    </p:animEffect>
                                  </p:childTnLst>
                                </p:cTn>
                              </p:par>
                              <p:par>
                                <p:cTn id="8" presetID="9" presetClass="emph" presetSubtype="0" nodeType="withEffect">
                                  <p:stCondLst>
                                    <p:cond delay="900"/>
                                  </p:stCondLst>
                                  <p:childTnLst>
                                    <p:set>
                                      <p:cBhvr rctx="PPT">
                                        <p:cTn id="9" dur="indefinite"/>
                                        <p:tgtEl>
                                          <p:spTgt spid="5">
                                            <p:txEl>
                                              <p:pRg st="1" end="1"/>
                                            </p:txEl>
                                          </p:spTgt>
                                        </p:tgtEl>
                                        <p:attrNameLst>
                                          <p:attrName>style.opacity</p:attrName>
                                        </p:attrNameLst>
                                      </p:cBhvr>
                                      <p:to>
                                        <p:strVal val="0.5"/>
                                      </p:to>
                                    </p:set>
                                    <p:animEffect filter="image" prLst="opacity: 0.5">
                                      <p:cBhvr rctx="IE">
                                        <p:cTn id="10" dur="indefinite"/>
                                        <p:tgtEl>
                                          <p:spTgt spid="5">
                                            <p:txEl>
                                              <p:pRg st="1" end="1"/>
                                            </p:txEl>
                                          </p:spTgt>
                                        </p:tgtEl>
                                      </p:cBhvr>
                                    </p:animEffect>
                                  </p:childTnLst>
                                </p:cTn>
                              </p:par>
                              <p:par>
                                <p:cTn id="11" presetID="9" presetClass="emph" presetSubtype="0" nodeType="withEffect">
                                  <p:stCondLst>
                                    <p:cond delay="600"/>
                                  </p:stCondLst>
                                  <p:childTnLst>
                                    <p:set>
                                      <p:cBhvr rctx="PPT">
                                        <p:cTn id="12" dur="3200"/>
                                        <p:tgtEl>
                                          <p:spTgt spid="5">
                                            <p:txEl>
                                              <p:pRg st="2" end="2"/>
                                            </p:txEl>
                                          </p:spTgt>
                                        </p:tgtEl>
                                        <p:attrNameLst>
                                          <p:attrName>style.opacity</p:attrName>
                                        </p:attrNameLst>
                                      </p:cBhvr>
                                      <p:to>
                                        <p:strVal val="0.5"/>
                                      </p:to>
                                    </p:set>
                                    <p:animEffect filter="image" prLst="opacity: 0.5">
                                      <p:cBhvr rctx="IE">
                                        <p:cTn id="13" dur="3200"/>
                                        <p:tgtEl>
                                          <p:spTgt spid="5">
                                            <p:txEl>
                                              <p:pRg st="2" end="2"/>
                                            </p:txEl>
                                          </p:spTgt>
                                        </p:tgtEl>
                                      </p:cBhvr>
                                    </p:animEffect>
                                  </p:childTnLst>
                                </p:cTn>
                              </p:par>
                              <p:par>
                                <p:cTn id="14" presetID="9" presetClass="emph" presetSubtype="0" nodeType="withEffect">
                                  <p:stCondLst>
                                    <p:cond delay="2000"/>
                                  </p:stCondLst>
                                  <p:childTnLst>
                                    <p:set>
                                      <p:cBhvr rctx="PPT">
                                        <p:cTn id="15" dur="indefinite"/>
                                        <p:tgtEl>
                                          <p:spTgt spid="5">
                                            <p:txEl>
                                              <p:pRg st="3" end="3"/>
                                            </p:txEl>
                                          </p:spTgt>
                                        </p:tgtEl>
                                        <p:attrNameLst>
                                          <p:attrName>style.opacity</p:attrName>
                                        </p:attrNameLst>
                                      </p:cBhvr>
                                      <p:to>
                                        <p:strVal val="0.5"/>
                                      </p:to>
                                    </p:set>
                                    <p:animEffect filter="image" prLst="opacity: 0.5">
                                      <p:cBhvr rctx="IE">
                                        <p:cTn id="16" dur="indefinite"/>
                                        <p:tgtEl>
                                          <p:spTgt spid="5">
                                            <p:txEl>
                                              <p:pRg st="3" end="3"/>
                                            </p:txEl>
                                          </p:spTgt>
                                        </p:tgtEl>
                                      </p:cBhvr>
                                    </p:animEffect>
                                  </p:childTnLst>
                                </p:cTn>
                              </p:par>
                              <p:par>
                                <p:cTn id="17" presetID="9" presetClass="emph" presetSubtype="0" nodeType="withEffect">
                                  <p:stCondLst>
                                    <p:cond delay="400"/>
                                  </p:stCondLst>
                                  <p:childTnLst>
                                    <p:set>
                                      <p:cBhvr rctx="PPT">
                                        <p:cTn id="18" dur="indefinite"/>
                                        <p:tgtEl>
                                          <p:spTgt spid="5">
                                            <p:txEl>
                                              <p:pRg st="4" end="4"/>
                                            </p:txEl>
                                          </p:spTgt>
                                        </p:tgtEl>
                                        <p:attrNameLst>
                                          <p:attrName>style.opacity</p:attrName>
                                        </p:attrNameLst>
                                      </p:cBhvr>
                                      <p:to>
                                        <p:strVal val="0.5"/>
                                      </p:to>
                                    </p:set>
                                    <p:animEffect filter="image" prLst="opacity: 0.5">
                                      <p:cBhvr rctx="IE">
                                        <p:cTn id="19" dur="indefinite"/>
                                        <p:tgtEl>
                                          <p:spTgt spid="5">
                                            <p:txEl>
                                              <p:pRg st="4" end="4"/>
                                            </p:txEl>
                                          </p:spTgt>
                                        </p:tgtEl>
                                      </p:cBhvr>
                                    </p:animEffect>
                                  </p:childTnLst>
                                </p:cTn>
                              </p:par>
                              <p:par>
                                <p:cTn id="20" presetID="9" presetClass="emph" presetSubtype="0" nodeType="withEffect">
                                  <p:stCondLst>
                                    <p:cond delay="1800"/>
                                  </p:stCondLst>
                                  <p:childTnLst>
                                    <p:set>
                                      <p:cBhvr rctx="PPT">
                                        <p:cTn id="21" dur="indefinite"/>
                                        <p:tgtEl>
                                          <p:spTgt spid="5">
                                            <p:txEl>
                                              <p:pRg st="5" end="5"/>
                                            </p:txEl>
                                          </p:spTgt>
                                        </p:tgtEl>
                                        <p:attrNameLst>
                                          <p:attrName>style.opacity</p:attrName>
                                        </p:attrNameLst>
                                      </p:cBhvr>
                                      <p:to>
                                        <p:strVal val="0.5"/>
                                      </p:to>
                                    </p:set>
                                    <p:animEffect filter="image" prLst="opacity: 0.5">
                                      <p:cBhvr rctx="IE">
                                        <p:cTn id="22" dur="indefinite"/>
                                        <p:tgtEl>
                                          <p:spTgt spid="5">
                                            <p:txEl>
                                              <p:pRg st="5" end="5"/>
                                            </p:txEl>
                                          </p:spTgt>
                                        </p:tgtEl>
                                      </p:cBhvr>
                                    </p:animEffect>
                                  </p:childTnLst>
                                </p:cTn>
                              </p:par>
                              <p:par>
                                <p:cTn id="23" presetID="9" presetClass="emph" presetSubtype="0" nodeType="withEffect">
                                  <p:stCondLst>
                                    <p:cond delay="2700"/>
                                  </p:stCondLst>
                                  <p:childTnLst>
                                    <p:set>
                                      <p:cBhvr rctx="PPT">
                                        <p:cTn id="24" dur="indefinite"/>
                                        <p:tgtEl>
                                          <p:spTgt spid="5">
                                            <p:txEl>
                                              <p:pRg st="6" end="6"/>
                                            </p:txEl>
                                          </p:spTgt>
                                        </p:tgtEl>
                                        <p:attrNameLst>
                                          <p:attrName>style.opacity</p:attrName>
                                        </p:attrNameLst>
                                      </p:cBhvr>
                                      <p:to>
                                        <p:strVal val="0.5"/>
                                      </p:to>
                                    </p:set>
                                    <p:animEffect filter="image" prLst="opacity: 0.5">
                                      <p:cBhvr rctx="IE">
                                        <p:cTn id="25" dur="indefinite"/>
                                        <p:tgtEl>
                                          <p:spTgt spid="5">
                                            <p:txEl>
                                              <p:pRg st="6" end="6"/>
                                            </p:txEl>
                                          </p:spTgt>
                                        </p:tgtEl>
                                      </p:cBhvr>
                                    </p:animEffect>
                                  </p:childTnLst>
                                </p:cTn>
                              </p:par>
                              <p:par>
                                <p:cTn id="26" presetID="9" presetClass="emph" presetSubtype="0" nodeType="withEffect">
                                  <p:stCondLst>
                                    <p:cond delay="2100"/>
                                  </p:stCondLst>
                                  <p:childTnLst>
                                    <p:set>
                                      <p:cBhvr rctx="PPT">
                                        <p:cTn id="27" dur="indefinite"/>
                                        <p:tgtEl>
                                          <p:spTgt spid="5">
                                            <p:txEl>
                                              <p:pRg st="7" end="7"/>
                                            </p:txEl>
                                          </p:spTgt>
                                        </p:tgtEl>
                                        <p:attrNameLst>
                                          <p:attrName>style.opacity</p:attrName>
                                        </p:attrNameLst>
                                      </p:cBhvr>
                                      <p:to>
                                        <p:strVal val="0.5"/>
                                      </p:to>
                                    </p:set>
                                    <p:animEffect filter="image" prLst="opacity: 0.5">
                                      <p:cBhvr rctx="IE">
                                        <p:cTn id="28" dur="indefinite"/>
                                        <p:tgtEl>
                                          <p:spTgt spid="5">
                                            <p:txEl>
                                              <p:pRg st="7" end="7"/>
                                            </p:txEl>
                                          </p:spTgt>
                                        </p:tgtEl>
                                      </p:cBhvr>
                                    </p:animEffect>
                                  </p:childTnLst>
                                </p:cTn>
                              </p:par>
                              <p:par>
                                <p:cTn id="29" presetID="9" presetClass="emph" presetSubtype="0" nodeType="withEffect">
                                  <p:stCondLst>
                                    <p:cond delay="1800"/>
                                  </p:stCondLst>
                                  <p:childTnLst>
                                    <p:set>
                                      <p:cBhvr rctx="PPT">
                                        <p:cTn id="30" dur="100"/>
                                        <p:tgtEl>
                                          <p:spTgt spid="5">
                                            <p:txEl>
                                              <p:pRg st="8" end="8"/>
                                            </p:txEl>
                                          </p:spTgt>
                                        </p:tgtEl>
                                        <p:attrNameLst>
                                          <p:attrName>style.opacity</p:attrName>
                                        </p:attrNameLst>
                                      </p:cBhvr>
                                      <p:to>
                                        <p:strVal val="0.5"/>
                                      </p:to>
                                    </p:set>
                                    <p:animEffect filter="image" prLst="opacity: 0.5">
                                      <p:cBhvr rctx="IE">
                                        <p:cTn id="31" dur="100"/>
                                        <p:tgtEl>
                                          <p:spTgt spid="5">
                                            <p:txEl>
                                              <p:pRg st="8" end="8"/>
                                            </p:txEl>
                                          </p:spTgt>
                                        </p:tgtEl>
                                      </p:cBhvr>
                                    </p:animEffect>
                                  </p:childTnLst>
                                </p:cTn>
                              </p:par>
                              <p:par>
                                <p:cTn id="32" presetID="9" presetClass="emph" presetSubtype="0" nodeType="withEffect">
                                  <p:stCondLst>
                                    <p:cond delay="2300"/>
                                  </p:stCondLst>
                                  <p:childTnLst>
                                    <p:set>
                                      <p:cBhvr rctx="PPT">
                                        <p:cTn id="33" dur="indefinite"/>
                                        <p:tgtEl>
                                          <p:spTgt spid="5">
                                            <p:txEl>
                                              <p:pRg st="9" end="9"/>
                                            </p:txEl>
                                          </p:spTgt>
                                        </p:tgtEl>
                                        <p:attrNameLst>
                                          <p:attrName>style.opacity</p:attrName>
                                        </p:attrNameLst>
                                      </p:cBhvr>
                                      <p:to>
                                        <p:strVal val="0.5"/>
                                      </p:to>
                                    </p:set>
                                    <p:animEffect filter="image" prLst="opacity: 0.5">
                                      <p:cBhvr rctx="IE">
                                        <p:cTn id="34" dur="indefinite"/>
                                        <p:tgtEl>
                                          <p:spTgt spid="5">
                                            <p:txEl>
                                              <p:pRg st="9" end="9"/>
                                            </p:txEl>
                                          </p:spTgt>
                                        </p:tgtEl>
                                      </p:cBhvr>
                                    </p:animEffect>
                                  </p:childTnLst>
                                </p:cTn>
                              </p:par>
                              <p:par>
                                <p:cTn id="35" presetID="9" presetClass="emph" presetSubtype="0" nodeType="withEffect">
                                  <p:stCondLst>
                                    <p:cond delay="3800"/>
                                  </p:stCondLst>
                                  <p:childTnLst>
                                    <p:set>
                                      <p:cBhvr rctx="PPT">
                                        <p:cTn id="36" dur="indefinite"/>
                                        <p:tgtEl>
                                          <p:spTgt spid="5">
                                            <p:txEl>
                                              <p:pRg st="10" end="10"/>
                                            </p:txEl>
                                          </p:spTgt>
                                        </p:tgtEl>
                                        <p:attrNameLst>
                                          <p:attrName>style.opacity</p:attrName>
                                        </p:attrNameLst>
                                      </p:cBhvr>
                                      <p:to>
                                        <p:strVal val="0.5"/>
                                      </p:to>
                                    </p:set>
                                    <p:animEffect filter="image" prLst="opacity: 0.5">
                                      <p:cBhvr rctx="IE">
                                        <p:cTn id="37" dur="indefinite"/>
                                        <p:tgtEl>
                                          <p:spTgt spid="5">
                                            <p:txEl>
                                              <p:pRg st="10" end="10"/>
                                            </p:txEl>
                                          </p:spTgt>
                                        </p:tgtEl>
                                      </p:cBhvr>
                                    </p:animEffect>
                                  </p:childTnLst>
                                </p:cTn>
                              </p:par>
                              <p:par>
                                <p:cTn id="38" presetID="9" presetClass="emph" presetSubtype="0" nodeType="withEffect">
                                  <p:stCondLst>
                                    <p:cond delay="3200"/>
                                  </p:stCondLst>
                                  <p:childTnLst>
                                    <p:set>
                                      <p:cBhvr rctx="PPT">
                                        <p:cTn id="39" dur="indefinite"/>
                                        <p:tgtEl>
                                          <p:spTgt spid="5">
                                            <p:txEl>
                                              <p:pRg st="11" end="11"/>
                                            </p:txEl>
                                          </p:spTgt>
                                        </p:tgtEl>
                                        <p:attrNameLst>
                                          <p:attrName>style.opacity</p:attrName>
                                        </p:attrNameLst>
                                      </p:cBhvr>
                                      <p:to>
                                        <p:strVal val="0.5"/>
                                      </p:to>
                                    </p:set>
                                    <p:animEffect filter="image" prLst="opacity: 0.5">
                                      <p:cBhvr rctx="IE">
                                        <p:cTn id="40" dur="indefinite"/>
                                        <p:tgtEl>
                                          <p:spTgt spid="5">
                                            <p:txEl>
                                              <p:pRg st="11" end="11"/>
                                            </p:txEl>
                                          </p:spTgt>
                                        </p:tgtEl>
                                      </p:cBhvr>
                                    </p:animEffect>
                                  </p:childTnLst>
                                </p:cTn>
                              </p:par>
                              <p:par>
                                <p:cTn id="41" presetID="9" presetClass="emph" presetSubtype="0" nodeType="withEffect">
                                  <p:stCondLst>
                                    <p:cond delay="3000"/>
                                  </p:stCondLst>
                                  <p:childTnLst>
                                    <p:set>
                                      <p:cBhvr rctx="PPT">
                                        <p:cTn id="42" dur="indefinite"/>
                                        <p:tgtEl>
                                          <p:spTgt spid="5">
                                            <p:txEl>
                                              <p:pRg st="12" end="12"/>
                                            </p:txEl>
                                          </p:spTgt>
                                        </p:tgtEl>
                                        <p:attrNameLst>
                                          <p:attrName>style.opacity</p:attrName>
                                        </p:attrNameLst>
                                      </p:cBhvr>
                                      <p:to>
                                        <p:strVal val="0.5"/>
                                      </p:to>
                                    </p:set>
                                    <p:animEffect filter="image" prLst="opacity: 0.5">
                                      <p:cBhvr rctx="IE">
                                        <p:cTn id="43" dur="indefinite"/>
                                        <p:tgtEl>
                                          <p:spTgt spid="5">
                                            <p:txEl>
                                              <p:pRg st="12" end="12"/>
                                            </p:txEl>
                                          </p:spTgt>
                                        </p:tgtEl>
                                      </p:cBhvr>
                                    </p:animEffect>
                                  </p:childTnLst>
                                </p:cTn>
                              </p:par>
                              <p:par>
                                <p:cTn id="44" presetID="9" presetClass="emph" presetSubtype="0" nodeType="withEffect">
                                  <p:stCondLst>
                                    <p:cond delay="3700"/>
                                  </p:stCondLst>
                                  <p:childTnLst>
                                    <p:set>
                                      <p:cBhvr rctx="PPT">
                                        <p:cTn id="45" dur="indefinite"/>
                                        <p:tgtEl>
                                          <p:spTgt spid="5">
                                            <p:txEl>
                                              <p:pRg st="13" end="13"/>
                                            </p:txEl>
                                          </p:spTgt>
                                        </p:tgtEl>
                                        <p:attrNameLst>
                                          <p:attrName>style.opacity</p:attrName>
                                        </p:attrNameLst>
                                      </p:cBhvr>
                                      <p:to>
                                        <p:strVal val="0.5"/>
                                      </p:to>
                                    </p:set>
                                    <p:animEffect filter="image" prLst="opacity: 0.5">
                                      <p:cBhvr rctx="IE">
                                        <p:cTn id="46" dur="indefinite"/>
                                        <p:tgtEl>
                                          <p:spTgt spid="5">
                                            <p:txEl>
                                              <p:pRg st="13" end="13"/>
                                            </p:txEl>
                                          </p:spTgt>
                                        </p:tgtEl>
                                      </p:cBhvr>
                                    </p:animEffect>
                                  </p:childTnLst>
                                </p:cTn>
                              </p:par>
                              <p:par>
                                <p:cTn id="47" presetID="9" presetClass="emph" presetSubtype="0" nodeType="withEffect">
                                  <p:stCondLst>
                                    <p:cond delay="2000"/>
                                  </p:stCondLst>
                                  <p:childTnLst>
                                    <p:set>
                                      <p:cBhvr rctx="PPT">
                                        <p:cTn id="48" dur="100"/>
                                        <p:tgtEl>
                                          <p:spTgt spid="5">
                                            <p:txEl>
                                              <p:pRg st="14" end="14"/>
                                            </p:txEl>
                                          </p:spTgt>
                                        </p:tgtEl>
                                        <p:attrNameLst>
                                          <p:attrName>style.opacity</p:attrName>
                                        </p:attrNameLst>
                                      </p:cBhvr>
                                      <p:to>
                                        <p:strVal val="0.5"/>
                                      </p:to>
                                    </p:set>
                                    <p:animEffect filter="image" prLst="opacity: 0.5">
                                      <p:cBhvr rctx="IE">
                                        <p:cTn id="49" dur="100"/>
                                        <p:tgtEl>
                                          <p:spTgt spid="5">
                                            <p:txEl>
                                              <p:pRg st="14" end="14"/>
                                            </p:txEl>
                                          </p:spTgt>
                                        </p:tgtEl>
                                      </p:cBhvr>
                                    </p:animEffect>
                                  </p:childTnLst>
                                </p:cTn>
                              </p:par>
                              <p:par>
                                <p:cTn id="50" presetID="9" presetClass="emph" presetSubtype="0" nodeType="withEffect">
                                  <p:stCondLst>
                                    <p:cond delay="2900"/>
                                  </p:stCondLst>
                                  <p:childTnLst>
                                    <p:set>
                                      <p:cBhvr rctx="PPT">
                                        <p:cTn id="51" dur="indefinite"/>
                                        <p:tgtEl>
                                          <p:spTgt spid="5">
                                            <p:txEl>
                                              <p:pRg st="15" end="15"/>
                                            </p:txEl>
                                          </p:spTgt>
                                        </p:tgtEl>
                                        <p:attrNameLst>
                                          <p:attrName>style.opacity</p:attrName>
                                        </p:attrNameLst>
                                      </p:cBhvr>
                                      <p:to>
                                        <p:strVal val="0.5"/>
                                      </p:to>
                                    </p:set>
                                    <p:animEffect filter="image" prLst="opacity: 0.5">
                                      <p:cBhvr rctx="IE">
                                        <p:cTn id="52" dur="indefinite"/>
                                        <p:tgtEl>
                                          <p:spTgt spid="5">
                                            <p:txEl>
                                              <p:pRg st="15" end="15"/>
                                            </p:txEl>
                                          </p:spTgt>
                                        </p:tgtEl>
                                      </p:cBhvr>
                                    </p:animEffect>
                                  </p:childTnLst>
                                </p:cTn>
                              </p:par>
                              <p:par>
                                <p:cTn id="53" presetID="9" presetClass="emph" presetSubtype="0" nodeType="withEffect">
                                  <p:stCondLst>
                                    <p:cond delay="5000"/>
                                  </p:stCondLst>
                                  <p:childTnLst>
                                    <p:set>
                                      <p:cBhvr rctx="PPT">
                                        <p:cTn id="54" dur="indefinite"/>
                                        <p:tgtEl>
                                          <p:spTgt spid="5">
                                            <p:txEl>
                                              <p:pRg st="16" end="16"/>
                                            </p:txEl>
                                          </p:spTgt>
                                        </p:tgtEl>
                                        <p:attrNameLst>
                                          <p:attrName>style.opacity</p:attrName>
                                        </p:attrNameLst>
                                      </p:cBhvr>
                                      <p:to>
                                        <p:strVal val="0.5"/>
                                      </p:to>
                                    </p:set>
                                    <p:animEffect filter="image" prLst="opacity: 0.5">
                                      <p:cBhvr rctx="IE">
                                        <p:cTn id="55" dur="indefinite"/>
                                        <p:tgtEl>
                                          <p:spTgt spid="5">
                                            <p:txEl>
                                              <p:pRg st="16" end="16"/>
                                            </p:txEl>
                                          </p:spTgt>
                                        </p:tgtEl>
                                      </p:cBhvr>
                                    </p:animEffect>
                                  </p:childTnLst>
                                </p:cTn>
                              </p:par>
                              <p:par>
                                <p:cTn id="56" presetID="9" presetClass="emph" presetSubtype="0" nodeType="withEffect">
                                  <p:stCondLst>
                                    <p:cond delay="5000"/>
                                  </p:stCondLst>
                                  <p:childTnLst>
                                    <p:set>
                                      <p:cBhvr rctx="PPT">
                                        <p:cTn id="57" dur="indefinite"/>
                                        <p:tgtEl>
                                          <p:spTgt spid="5">
                                            <p:txEl>
                                              <p:pRg st="22" end="22"/>
                                            </p:txEl>
                                          </p:spTgt>
                                        </p:tgtEl>
                                        <p:attrNameLst>
                                          <p:attrName>style.opacity</p:attrName>
                                        </p:attrNameLst>
                                      </p:cBhvr>
                                      <p:to>
                                        <p:strVal val="0.5"/>
                                      </p:to>
                                    </p:set>
                                    <p:animEffect filter="image" prLst="opacity: 0.5">
                                      <p:cBhvr rctx="IE">
                                        <p:cTn id="58" dur="indefinite"/>
                                        <p:tgtEl>
                                          <p:spTgt spid="5">
                                            <p:txEl>
                                              <p:pRg st="22" end="22"/>
                                            </p:txEl>
                                          </p:spTgt>
                                        </p:tgtEl>
                                      </p:cBhvr>
                                    </p:animEffect>
                                  </p:childTnLst>
                                </p:cTn>
                              </p:par>
                              <p:par>
                                <p:cTn id="59" presetID="9" presetClass="emph" presetSubtype="0" nodeType="withEffect">
                                  <p:stCondLst>
                                    <p:cond delay="3800"/>
                                  </p:stCondLst>
                                  <p:childTnLst>
                                    <p:set>
                                      <p:cBhvr rctx="PPT">
                                        <p:cTn id="60" dur="indefinite"/>
                                        <p:tgtEl>
                                          <p:spTgt spid="5">
                                            <p:txEl>
                                              <p:pRg st="17" end="17"/>
                                            </p:txEl>
                                          </p:spTgt>
                                        </p:tgtEl>
                                        <p:attrNameLst>
                                          <p:attrName>style.opacity</p:attrName>
                                        </p:attrNameLst>
                                      </p:cBhvr>
                                      <p:to>
                                        <p:strVal val="0.5"/>
                                      </p:to>
                                    </p:set>
                                    <p:animEffect filter="image" prLst="opacity: 0.5">
                                      <p:cBhvr rctx="IE">
                                        <p:cTn id="61" dur="indefinite"/>
                                        <p:tgtEl>
                                          <p:spTgt spid="5">
                                            <p:txEl>
                                              <p:pRg st="17" end="17"/>
                                            </p:txEl>
                                          </p:spTgt>
                                        </p:tgtEl>
                                      </p:cBhvr>
                                    </p:animEffect>
                                  </p:childTnLst>
                                </p:cTn>
                              </p:par>
                              <p:par>
                                <p:cTn id="62" presetID="9" presetClass="emph" presetSubtype="0" nodeType="withEffect">
                                  <p:stCondLst>
                                    <p:cond delay="3300"/>
                                  </p:stCondLst>
                                  <p:childTnLst>
                                    <p:set>
                                      <p:cBhvr rctx="PPT">
                                        <p:cTn id="63" dur="indefinite"/>
                                        <p:tgtEl>
                                          <p:spTgt spid="5">
                                            <p:txEl>
                                              <p:pRg st="18" end="18"/>
                                            </p:txEl>
                                          </p:spTgt>
                                        </p:tgtEl>
                                        <p:attrNameLst>
                                          <p:attrName>style.opacity</p:attrName>
                                        </p:attrNameLst>
                                      </p:cBhvr>
                                      <p:to>
                                        <p:strVal val="0.5"/>
                                      </p:to>
                                    </p:set>
                                    <p:animEffect filter="image" prLst="opacity: 0.5">
                                      <p:cBhvr rctx="IE">
                                        <p:cTn id="64" dur="indefinite"/>
                                        <p:tgtEl>
                                          <p:spTgt spid="5">
                                            <p:txEl>
                                              <p:pRg st="18" end="18"/>
                                            </p:txEl>
                                          </p:spTgt>
                                        </p:tgtEl>
                                      </p:cBhvr>
                                    </p:animEffect>
                                  </p:childTnLst>
                                </p:cTn>
                              </p:par>
                              <p:par>
                                <p:cTn id="65" presetID="9" presetClass="emph" presetSubtype="0" nodeType="withEffect">
                                  <p:stCondLst>
                                    <p:cond delay="3700"/>
                                  </p:stCondLst>
                                  <p:childTnLst>
                                    <p:set>
                                      <p:cBhvr rctx="PPT">
                                        <p:cTn id="66" dur="indefinite"/>
                                        <p:tgtEl>
                                          <p:spTgt spid="5">
                                            <p:txEl>
                                              <p:pRg st="19" end="19"/>
                                            </p:txEl>
                                          </p:spTgt>
                                        </p:tgtEl>
                                        <p:attrNameLst>
                                          <p:attrName>style.opacity</p:attrName>
                                        </p:attrNameLst>
                                      </p:cBhvr>
                                      <p:to>
                                        <p:strVal val="0.5"/>
                                      </p:to>
                                    </p:set>
                                    <p:animEffect filter="image" prLst="opacity: 0.5">
                                      <p:cBhvr rctx="IE">
                                        <p:cTn id="67" dur="indefinite"/>
                                        <p:tgtEl>
                                          <p:spTgt spid="5">
                                            <p:txEl>
                                              <p:pRg st="19" end="19"/>
                                            </p:txEl>
                                          </p:spTgt>
                                        </p:tgtEl>
                                      </p:cBhvr>
                                    </p:animEffect>
                                  </p:childTnLst>
                                </p:cTn>
                              </p:par>
                              <p:par>
                                <p:cTn id="68" presetID="9" presetClass="emph" presetSubtype="0" nodeType="withEffect">
                                  <p:stCondLst>
                                    <p:cond delay="4500"/>
                                  </p:stCondLst>
                                  <p:childTnLst>
                                    <p:set>
                                      <p:cBhvr rctx="PPT">
                                        <p:cTn id="69" dur="indefinite"/>
                                        <p:tgtEl>
                                          <p:spTgt spid="5">
                                            <p:txEl>
                                              <p:pRg st="20" end="20"/>
                                            </p:txEl>
                                          </p:spTgt>
                                        </p:tgtEl>
                                        <p:attrNameLst>
                                          <p:attrName>style.opacity</p:attrName>
                                        </p:attrNameLst>
                                      </p:cBhvr>
                                      <p:to>
                                        <p:strVal val="0.5"/>
                                      </p:to>
                                    </p:set>
                                    <p:animEffect filter="image" prLst="opacity: 0.5">
                                      <p:cBhvr rctx="IE">
                                        <p:cTn id="70" dur="indefinite"/>
                                        <p:tgtEl>
                                          <p:spTgt spid="5">
                                            <p:txEl>
                                              <p:pRg st="20" end="20"/>
                                            </p:txEl>
                                          </p:spTgt>
                                        </p:tgtEl>
                                      </p:cBhvr>
                                    </p:animEffect>
                                  </p:childTnLst>
                                </p:cTn>
                              </p:par>
                              <p:par>
                                <p:cTn id="71" presetID="9" presetClass="emph" presetSubtype="0" nodeType="withEffect">
                                  <p:stCondLst>
                                    <p:cond delay="3500"/>
                                  </p:stCondLst>
                                  <p:childTnLst>
                                    <p:set>
                                      <p:cBhvr rctx="PPT">
                                        <p:cTn id="72" dur="indefinite"/>
                                        <p:tgtEl>
                                          <p:spTgt spid="5">
                                            <p:txEl>
                                              <p:pRg st="21" end="21"/>
                                            </p:txEl>
                                          </p:spTgt>
                                        </p:tgtEl>
                                        <p:attrNameLst>
                                          <p:attrName>style.opacity</p:attrName>
                                        </p:attrNameLst>
                                      </p:cBhvr>
                                      <p:to>
                                        <p:strVal val="0.5"/>
                                      </p:to>
                                    </p:set>
                                    <p:animEffect filter="image" prLst="opacity: 0.5">
                                      <p:cBhvr rctx="IE">
                                        <p:cTn id="73" dur="indefinite"/>
                                        <p:tgtEl>
                                          <p:spTgt spid="5">
                                            <p:txEl>
                                              <p:pRg st="21" end="2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3" name="Obrázek 2"/>
          <p:cNvPicPr>
            <a:picLocks noChangeAspect="1"/>
          </p:cNvPicPr>
          <p:nvPr/>
        </p:nvPicPr>
        <p:blipFill rotWithShape="1">
          <a:blip r:embed="rId4"/>
          <a:srcRect l="20009" t="12831" r="19644" b="13953"/>
          <a:stretch/>
        </p:blipFill>
        <p:spPr>
          <a:xfrm>
            <a:off x="358219" y="183654"/>
            <a:ext cx="8244102" cy="5180555"/>
          </a:xfrm>
          <a:prstGeom prst="rect">
            <a:avLst/>
          </a:prstGeom>
          <a:noFill/>
          <a:ln>
            <a:noFill/>
          </a:ln>
        </p:spPr>
      </p:pic>
      <p:sp>
        <p:nvSpPr>
          <p:cNvPr id="5" name="Obdélník 4"/>
          <p:cNvSpPr/>
          <p:nvPr/>
        </p:nvSpPr>
        <p:spPr>
          <a:xfrm>
            <a:off x="517793" y="1123720"/>
            <a:ext cx="1311007" cy="42404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828800" y="1123720"/>
            <a:ext cx="6775373" cy="4240489"/>
          </a:xfrm>
          <a:prstGeom prst="rect">
            <a:avLst/>
          </a:prstGeom>
          <a:solidFill>
            <a:schemeClr val="tx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Šipka doprava 6"/>
          <p:cNvSpPr/>
          <p:nvPr/>
        </p:nvSpPr>
        <p:spPr>
          <a:xfrm>
            <a:off x="3914726" y="1264318"/>
            <a:ext cx="760164" cy="881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p:cNvSpPr/>
          <p:nvPr/>
        </p:nvSpPr>
        <p:spPr>
          <a:xfrm>
            <a:off x="6047295" y="1264318"/>
            <a:ext cx="760164" cy="881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2743200" y="1123720"/>
            <a:ext cx="954107" cy="369332"/>
          </a:xfrm>
          <a:prstGeom prst="rect">
            <a:avLst/>
          </a:prstGeom>
          <a:noFill/>
        </p:spPr>
        <p:txBody>
          <a:bodyPr wrap="none" rtlCol="0">
            <a:spAutoFit/>
          </a:bodyPr>
          <a:lstStyle/>
          <a:p>
            <a:r>
              <a:rPr lang="cs-CZ" dirty="0" smtClean="0">
                <a:solidFill>
                  <a:srgbClr val="FF0000"/>
                </a:solidFill>
              </a:rPr>
              <a:t>16-24%</a:t>
            </a:r>
            <a:endParaRPr lang="cs-CZ" dirty="0">
              <a:solidFill>
                <a:srgbClr val="FF0000"/>
              </a:solidFill>
            </a:endParaRPr>
          </a:p>
        </p:txBody>
      </p:sp>
      <p:sp>
        <p:nvSpPr>
          <p:cNvPr id="10" name="TextovéPole 9"/>
          <p:cNvSpPr txBox="1"/>
          <p:nvPr/>
        </p:nvSpPr>
        <p:spPr>
          <a:xfrm>
            <a:off x="4969339" y="1123720"/>
            <a:ext cx="1082348" cy="369332"/>
          </a:xfrm>
          <a:prstGeom prst="rect">
            <a:avLst/>
          </a:prstGeom>
          <a:noFill/>
        </p:spPr>
        <p:txBody>
          <a:bodyPr wrap="none" rtlCol="0">
            <a:spAutoFit/>
          </a:bodyPr>
          <a:lstStyle/>
          <a:p>
            <a:r>
              <a:rPr lang="cs-CZ" dirty="0" smtClean="0">
                <a:solidFill>
                  <a:srgbClr val="FF0000"/>
                </a:solidFill>
              </a:rPr>
              <a:t>9,2-7,9%</a:t>
            </a:r>
            <a:endParaRPr lang="cs-CZ" dirty="0">
              <a:solidFill>
                <a:srgbClr val="FF0000"/>
              </a:solidFill>
            </a:endParaRPr>
          </a:p>
        </p:txBody>
      </p:sp>
      <p:sp>
        <p:nvSpPr>
          <p:cNvPr id="11" name="TextovéPole 10"/>
          <p:cNvSpPr txBox="1"/>
          <p:nvPr/>
        </p:nvSpPr>
        <p:spPr>
          <a:xfrm>
            <a:off x="7067238" y="1123720"/>
            <a:ext cx="889987" cy="369332"/>
          </a:xfrm>
          <a:prstGeom prst="rect">
            <a:avLst/>
          </a:prstGeom>
          <a:noFill/>
        </p:spPr>
        <p:txBody>
          <a:bodyPr wrap="none" rtlCol="0">
            <a:spAutoFit/>
          </a:bodyPr>
          <a:lstStyle/>
          <a:p>
            <a:r>
              <a:rPr lang="cs-CZ" dirty="0" smtClean="0">
                <a:solidFill>
                  <a:srgbClr val="FF0000"/>
                </a:solidFill>
              </a:rPr>
              <a:t>5-6,1%</a:t>
            </a:r>
            <a:endParaRPr lang="cs-CZ" dirty="0">
              <a:solidFill>
                <a:srgbClr val="FF0000"/>
              </a:solidFill>
            </a:endParaRPr>
          </a:p>
        </p:txBody>
      </p:sp>
      <p:sp>
        <p:nvSpPr>
          <p:cNvPr id="12" name="TextovéPole 11"/>
          <p:cNvSpPr txBox="1"/>
          <p:nvPr/>
        </p:nvSpPr>
        <p:spPr>
          <a:xfrm>
            <a:off x="1709544" y="5693615"/>
            <a:ext cx="7975260" cy="369332"/>
          </a:xfrm>
          <a:prstGeom prst="rect">
            <a:avLst/>
          </a:prstGeom>
          <a:noFill/>
        </p:spPr>
        <p:txBody>
          <a:bodyPr wrap="none" rtlCol="0">
            <a:spAutoFit/>
          </a:bodyPr>
          <a:lstStyle/>
          <a:p>
            <a:r>
              <a:rPr lang="cs-CZ" dirty="0" smtClean="0"/>
              <a:t>Vývoj EKG parametrů užívaných k hodnocení „ patologií“ u sportovců</a:t>
            </a:r>
            <a:endParaRPr lang="cs-CZ" dirty="0"/>
          </a:p>
        </p:txBody>
      </p:sp>
      <p:sp>
        <p:nvSpPr>
          <p:cNvPr id="13" name="TextovéPole 12"/>
          <p:cNvSpPr txBox="1"/>
          <p:nvPr/>
        </p:nvSpPr>
        <p:spPr>
          <a:xfrm>
            <a:off x="8285661" y="5297889"/>
            <a:ext cx="3610284" cy="276999"/>
          </a:xfrm>
          <a:prstGeom prst="rect">
            <a:avLst/>
          </a:prstGeom>
          <a:noFill/>
        </p:spPr>
        <p:txBody>
          <a:bodyPr wrap="none" rtlCol="0">
            <a:spAutoFit/>
          </a:bodyPr>
          <a:lstStyle/>
          <a:p>
            <a:r>
              <a:rPr lang="fr-FR" sz="1200" dirty="0"/>
              <a:t>Sheikh N et al. Circulation. 2014;129:1637–1649</a:t>
            </a:r>
            <a:endParaRPr lang="cs-CZ" sz="1200" dirty="0"/>
          </a:p>
        </p:txBody>
      </p:sp>
      <p:sp>
        <p:nvSpPr>
          <p:cNvPr id="14" name="TextovéPole 13"/>
          <p:cNvSpPr txBox="1"/>
          <p:nvPr/>
        </p:nvSpPr>
        <p:spPr>
          <a:xfrm>
            <a:off x="2943945" y="1796709"/>
            <a:ext cx="5133136" cy="584775"/>
          </a:xfrm>
          <a:prstGeom prst="rect">
            <a:avLst/>
          </a:prstGeom>
          <a:noFill/>
        </p:spPr>
        <p:txBody>
          <a:bodyPr wrap="none" rtlCol="0">
            <a:spAutoFit/>
          </a:bodyPr>
          <a:lstStyle/>
          <a:p>
            <a:r>
              <a:rPr lang="cs-CZ" sz="3200" b="1" dirty="0" smtClean="0">
                <a:solidFill>
                  <a:srgbClr val="FF0000"/>
                </a:solidFill>
              </a:rPr>
              <a:t>FALEŠNĚ POZITIVNÍ NÁLEZ</a:t>
            </a:r>
            <a:endParaRPr lang="cs-CZ" sz="3200" b="1" dirty="0">
              <a:solidFill>
                <a:srgbClr val="FF0000"/>
              </a:solidFill>
            </a:endParaRPr>
          </a:p>
        </p:txBody>
      </p:sp>
    </p:spTree>
    <p:extLst>
      <p:ext uri="{BB962C8B-B14F-4D97-AF65-F5344CB8AC3E}">
        <p14:creationId xmlns:p14="http://schemas.microsoft.com/office/powerpoint/2010/main" val="112792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8" grpId="0" animBg="1"/>
      <p:bldP spid="9" grpId="0"/>
      <p:bldP spid="10" grpId="0"/>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https://d1vzuwdl7rxiz0.cloudfront.net/content/ehj/35/44/3077/F1.large.jpg?width=800&amp;height=600&amp;carous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19" y="429658"/>
            <a:ext cx="11378152"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7957628" cy="369332"/>
          </a:xfrm>
          <a:prstGeom prst="rect">
            <a:avLst/>
          </a:prstGeom>
          <a:noFill/>
        </p:spPr>
        <p:txBody>
          <a:bodyPr wrap="none" rtlCol="0">
            <a:spAutoFit/>
          </a:bodyPr>
          <a:lstStyle/>
          <a:p>
            <a:r>
              <a:rPr lang="cs-CZ" dirty="0" smtClean="0"/>
              <a:t>„</a:t>
            </a:r>
            <a:r>
              <a:rPr lang="cs-CZ" dirty="0" err="1" smtClean="0"/>
              <a:t>Refined</a:t>
            </a:r>
            <a:r>
              <a:rPr lang="cs-CZ" dirty="0" smtClean="0"/>
              <a:t>“ … revidovaná </a:t>
            </a:r>
            <a:r>
              <a:rPr lang="cs-CZ" dirty="0" err="1" smtClean="0"/>
              <a:t>Seattlská</a:t>
            </a:r>
            <a:r>
              <a:rPr lang="cs-CZ" dirty="0" smtClean="0"/>
              <a:t> kritéria k hodnocení EKG sportovce</a:t>
            </a:r>
            <a:endParaRPr lang="cs-CZ" dirty="0"/>
          </a:p>
        </p:txBody>
      </p:sp>
    </p:spTree>
    <p:extLst>
      <p:ext uri="{BB962C8B-B14F-4D97-AF65-F5344CB8AC3E}">
        <p14:creationId xmlns:p14="http://schemas.microsoft.com/office/powerpoint/2010/main" val="3632405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https://d1vzuwdl7rxiz0.cloudfront.net/content/ehj/35/44/3077/F1.large.jpg?width=800&amp;height=600&amp;carous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19" y="429658"/>
            <a:ext cx="11378152"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7957628" cy="369332"/>
          </a:xfrm>
          <a:prstGeom prst="rect">
            <a:avLst/>
          </a:prstGeom>
          <a:noFill/>
        </p:spPr>
        <p:txBody>
          <a:bodyPr wrap="none" rtlCol="0">
            <a:spAutoFit/>
          </a:bodyPr>
          <a:lstStyle/>
          <a:p>
            <a:r>
              <a:rPr lang="cs-CZ" dirty="0" smtClean="0"/>
              <a:t>„</a:t>
            </a:r>
            <a:r>
              <a:rPr lang="cs-CZ" dirty="0" err="1" smtClean="0"/>
              <a:t>Refined</a:t>
            </a:r>
            <a:r>
              <a:rPr lang="cs-CZ" dirty="0" smtClean="0"/>
              <a:t>“ … revidovaná </a:t>
            </a:r>
            <a:r>
              <a:rPr lang="cs-CZ" dirty="0" err="1" smtClean="0"/>
              <a:t>Seattlská</a:t>
            </a:r>
            <a:r>
              <a:rPr lang="cs-CZ" dirty="0" smtClean="0"/>
              <a:t> kritéria k hodnocení EKG sportovce</a:t>
            </a:r>
            <a:endParaRPr lang="cs-CZ" dirty="0"/>
          </a:p>
        </p:txBody>
      </p:sp>
      <p:sp>
        <p:nvSpPr>
          <p:cNvPr id="5" name="Obdélník 4"/>
          <p:cNvSpPr/>
          <p:nvPr/>
        </p:nvSpPr>
        <p:spPr>
          <a:xfrm>
            <a:off x="4437529" y="429658"/>
            <a:ext cx="7298842" cy="4826825"/>
          </a:xfrm>
          <a:prstGeom prst="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965260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https://d1vzuwdl7rxiz0.cloudfront.net/content/ehj/35/44/3077/F1.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r="63628"/>
          <a:stretch/>
        </p:blipFill>
        <p:spPr bwMode="auto">
          <a:xfrm>
            <a:off x="7597872" y="428255"/>
            <a:ext cx="4138499"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6453745" cy="369332"/>
          </a:xfrm>
          <a:prstGeom prst="rect">
            <a:avLst/>
          </a:prstGeom>
          <a:noFill/>
        </p:spPr>
        <p:txBody>
          <a:bodyPr wrap="square" rtlCol="0">
            <a:spAutoFit/>
          </a:bodyPr>
          <a:lstStyle/>
          <a:p>
            <a:r>
              <a:rPr lang="cs-CZ" dirty="0" smtClean="0"/>
              <a:t>Běžné VARIANTY NORMY nevyžadující další </a:t>
            </a:r>
            <a:r>
              <a:rPr lang="cs-CZ" dirty="0" err="1" smtClean="0"/>
              <a:t>dovyšetření</a:t>
            </a:r>
            <a:endParaRPr lang="cs-CZ" dirty="0"/>
          </a:p>
        </p:txBody>
      </p:sp>
      <p:sp>
        <p:nvSpPr>
          <p:cNvPr id="6" name="TextovéPole 5"/>
          <p:cNvSpPr txBox="1"/>
          <p:nvPr/>
        </p:nvSpPr>
        <p:spPr>
          <a:xfrm>
            <a:off x="362649" y="404703"/>
            <a:ext cx="5511445" cy="3200876"/>
          </a:xfrm>
          <a:prstGeom prst="rect">
            <a:avLst/>
          </a:prstGeom>
          <a:noFill/>
        </p:spPr>
        <p:txBody>
          <a:bodyPr wrap="none" rtlCol="0">
            <a:spAutoFit/>
          </a:bodyPr>
          <a:lstStyle/>
          <a:p>
            <a:r>
              <a:rPr lang="cs-CZ" sz="4000" dirty="0" smtClean="0"/>
              <a:t>Sinusová bradykardie</a:t>
            </a:r>
          </a:p>
          <a:p>
            <a:pPr marL="342900" indent="-342900">
              <a:buFont typeface="+mj-lt"/>
              <a:buAutoNum type="arabicPeriod"/>
            </a:pPr>
            <a:r>
              <a:rPr lang="cs-CZ" dirty="0" smtClean="0"/>
              <a:t>střednědobě</a:t>
            </a:r>
          </a:p>
          <a:p>
            <a:pPr marL="742950" lvl="1" indent="-285750">
              <a:buFont typeface="Arial" panose="020B0604020202020204" pitchFamily="34" charset="0"/>
              <a:buChar char="•"/>
            </a:pPr>
            <a:r>
              <a:rPr lang="cs-CZ" dirty="0" smtClean="0"/>
              <a:t>Zvýšený tonus parasympatiku</a:t>
            </a:r>
          </a:p>
          <a:p>
            <a:r>
              <a:rPr lang="cs-CZ" dirty="0" smtClean="0"/>
              <a:t>2.  dlouhodobě</a:t>
            </a:r>
          </a:p>
          <a:p>
            <a:pPr marL="742950" lvl="1" indent="-285750">
              <a:buFont typeface="Arial" panose="020B0604020202020204" pitchFamily="34" charset="0"/>
              <a:buChar char="•"/>
            </a:pPr>
            <a:r>
              <a:rPr lang="cs-CZ" dirty="0" smtClean="0"/>
              <a:t>Snížená exprese </a:t>
            </a:r>
            <a:r>
              <a:rPr lang="cs-CZ" dirty="0" err="1" smtClean="0"/>
              <a:t>If</a:t>
            </a:r>
            <a:r>
              <a:rPr lang="cs-CZ" dirty="0" smtClean="0"/>
              <a:t> kanálů (HCN4) SA uzlu</a:t>
            </a:r>
          </a:p>
          <a:p>
            <a:pPr marL="285750" indent="-285750">
              <a:buFont typeface="Arial" panose="020B0604020202020204" pitchFamily="34" charset="0"/>
              <a:buChar char="•"/>
            </a:pPr>
            <a:endParaRPr lang="cs-CZ" dirty="0"/>
          </a:p>
          <a:p>
            <a:r>
              <a:rPr lang="cs-CZ" dirty="0" smtClean="0"/>
              <a:t>MUSÍ být asymptomatická s ADEKVÁTNÍ </a:t>
            </a:r>
          </a:p>
          <a:p>
            <a:r>
              <a:rPr lang="cs-CZ" dirty="0"/>
              <a:t>	</a:t>
            </a:r>
            <a:r>
              <a:rPr lang="cs-CZ" dirty="0" err="1" smtClean="0"/>
              <a:t>chronotropní</a:t>
            </a:r>
            <a:r>
              <a:rPr lang="cs-CZ" dirty="0" smtClean="0"/>
              <a:t> </a:t>
            </a:r>
            <a:r>
              <a:rPr lang="cs-CZ" dirty="0" err="1" smtClean="0"/>
              <a:t>kompetencÍ</a:t>
            </a:r>
            <a:r>
              <a:rPr lang="cs-CZ" dirty="0" smtClean="0"/>
              <a:t> </a:t>
            </a:r>
          </a:p>
          <a:p>
            <a:r>
              <a:rPr lang="cs-CZ" dirty="0" smtClean="0"/>
              <a:t>	</a:t>
            </a:r>
            <a:r>
              <a:rPr lang="cs-CZ" dirty="0" smtClean="0">
                <a:solidFill>
                  <a:schemeClr val="tx1">
                    <a:lumMod val="65000"/>
                  </a:schemeClr>
                </a:solidFill>
              </a:rPr>
              <a:t>( </a:t>
            </a:r>
            <a:r>
              <a:rPr lang="cs-CZ" dirty="0" err="1" smtClean="0">
                <a:solidFill>
                  <a:schemeClr val="tx1">
                    <a:lumMod val="65000"/>
                  </a:schemeClr>
                </a:solidFill>
              </a:rPr>
              <a:t>Baldesberger</a:t>
            </a:r>
            <a:r>
              <a:rPr lang="cs-CZ" dirty="0" smtClean="0">
                <a:solidFill>
                  <a:schemeClr val="tx1">
                    <a:lumMod val="65000"/>
                  </a:schemeClr>
                </a:solidFill>
              </a:rPr>
              <a:t> S In </a:t>
            </a:r>
            <a:r>
              <a:rPr lang="cs-CZ" dirty="0">
                <a:solidFill>
                  <a:schemeClr val="tx1">
                    <a:lumMod val="65000"/>
                  </a:schemeClr>
                </a:solidFill>
              </a:rPr>
              <a:t>Eur </a:t>
            </a:r>
            <a:r>
              <a:rPr lang="cs-CZ" dirty="0" err="1">
                <a:solidFill>
                  <a:schemeClr val="tx1">
                    <a:lumMod val="65000"/>
                  </a:schemeClr>
                </a:solidFill>
              </a:rPr>
              <a:t>Heart</a:t>
            </a:r>
            <a:r>
              <a:rPr lang="cs-CZ" dirty="0">
                <a:solidFill>
                  <a:schemeClr val="tx1">
                    <a:lumMod val="65000"/>
                  </a:schemeClr>
                </a:solidFill>
              </a:rPr>
              <a:t> </a:t>
            </a:r>
            <a:r>
              <a:rPr lang="cs-CZ" dirty="0" smtClean="0">
                <a:solidFill>
                  <a:schemeClr val="tx1">
                    <a:lumMod val="65000"/>
                  </a:schemeClr>
                </a:solidFill>
              </a:rPr>
              <a:t>J 2008;29)</a:t>
            </a:r>
            <a:endParaRPr lang="cs-CZ" dirty="0">
              <a:solidFill>
                <a:schemeClr val="tx1">
                  <a:lumMod val="65000"/>
                </a:schemeClr>
              </a:solidFill>
            </a:endParaRPr>
          </a:p>
          <a:p>
            <a:endParaRPr lang="cs-CZ" dirty="0"/>
          </a:p>
        </p:txBody>
      </p:sp>
      <p:pic>
        <p:nvPicPr>
          <p:cNvPr id="7" name="Obrázek 6"/>
          <p:cNvPicPr>
            <a:picLocks noChangeAspect="1"/>
          </p:cNvPicPr>
          <p:nvPr/>
        </p:nvPicPr>
        <p:blipFill rotWithShape="1">
          <a:blip r:embed="rId5"/>
          <a:srcRect l="16096" t="40501" r="37901" b="20890"/>
          <a:stretch/>
        </p:blipFill>
        <p:spPr>
          <a:xfrm>
            <a:off x="358219" y="3392223"/>
            <a:ext cx="4337770" cy="1971986"/>
          </a:xfrm>
          <a:prstGeom prst="rect">
            <a:avLst/>
          </a:prstGeom>
        </p:spPr>
      </p:pic>
      <p:pic>
        <p:nvPicPr>
          <p:cNvPr id="1026" name="Picture 2" descr="http://img.medscape.com/article/778/363/778363-fig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2189" y="5538339"/>
            <a:ext cx="1844182" cy="13249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img.medscape.com/article/778/363/778363-fig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219" y="519866"/>
            <a:ext cx="6590902" cy="47352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653670" y="895350"/>
            <a:ext cx="2220424" cy="707886"/>
          </a:xfrm>
          <a:prstGeom prst="rect">
            <a:avLst/>
          </a:prstGeom>
          <a:noFill/>
        </p:spPr>
        <p:txBody>
          <a:bodyPr wrap="square" rtlCol="0">
            <a:spAutoFit/>
          </a:bodyPr>
          <a:lstStyle/>
          <a:p>
            <a:r>
              <a:rPr lang="cs-CZ" sz="4000" b="1" dirty="0" smtClean="0">
                <a:solidFill>
                  <a:schemeClr val="bg1"/>
                </a:solidFill>
              </a:rPr>
              <a:t>EKG č.1</a:t>
            </a:r>
            <a:endParaRPr lang="cs-CZ" sz="4000" b="1" dirty="0">
              <a:solidFill>
                <a:schemeClr val="bg1"/>
              </a:solidFill>
            </a:endParaRPr>
          </a:p>
        </p:txBody>
      </p:sp>
    </p:spTree>
    <p:extLst>
      <p:ext uri="{BB962C8B-B14F-4D97-AF65-F5344CB8AC3E}">
        <p14:creationId xmlns:p14="http://schemas.microsoft.com/office/powerpoint/2010/main" val="248251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26"/>
                    </p:tgtEl>
                  </p:cond>
                </p:stCondLst>
                <p:endSync evt="end" delay="0">
                  <p:rtn val="all"/>
                </p:endSync>
                <p:childTnLst>
                  <p:par>
                    <p:cTn id="17" fill="hold">
                      <p:stCondLst>
                        <p:cond delay="0"/>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nextCondLst>
                <p:cond evt="onClick" delay="0">
                  <p:tgtEl>
                    <p:spTgt spid="1026"/>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https://d1vzuwdl7rxiz0.cloudfront.net/content/ehj/35/44/3077/F1.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r="63628"/>
          <a:stretch/>
        </p:blipFill>
        <p:spPr bwMode="auto">
          <a:xfrm>
            <a:off x="7597872" y="428255"/>
            <a:ext cx="4138499"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6453745" cy="369332"/>
          </a:xfrm>
          <a:prstGeom prst="rect">
            <a:avLst/>
          </a:prstGeom>
          <a:noFill/>
        </p:spPr>
        <p:txBody>
          <a:bodyPr wrap="square" rtlCol="0">
            <a:spAutoFit/>
          </a:bodyPr>
          <a:lstStyle/>
          <a:p>
            <a:r>
              <a:rPr lang="cs-CZ" dirty="0" smtClean="0"/>
              <a:t>Běžné VARIANTY NORMY nevyžadující další </a:t>
            </a:r>
            <a:r>
              <a:rPr lang="cs-CZ" dirty="0" err="1" smtClean="0"/>
              <a:t>dovyšetření</a:t>
            </a:r>
            <a:endParaRPr lang="cs-CZ" dirty="0"/>
          </a:p>
        </p:txBody>
      </p:sp>
      <p:sp>
        <p:nvSpPr>
          <p:cNvPr id="6" name="TextovéPole 5"/>
          <p:cNvSpPr txBox="1"/>
          <p:nvPr/>
        </p:nvSpPr>
        <p:spPr>
          <a:xfrm>
            <a:off x="362649" y="404703"/>
            <a:ext cx="5368777" cy="2646878"/>
          </a:xfrm>
          <a:prstGeom prst="rect">
            <a:avLst/>
          </a:prstGeom>
          <a:noFill/>
        </p:spPr>
        <p:txBody>
          <a:bodyPr wrap="none" rtlCol="0">
            <a:spAutoFit/>
          </a:bodyPr>
          <a:lstStyle/>
          <a:p>
            <a:r>
              <a:rPr lang="cs-CZ" sz="4000" dirty="0" smtClean="0"/>
              <a:t>AV blok </a:t>
            </a:r>
            <a:r>
              <a:rPr lang="cs-CZ" sz="4000" dirty="0" err="1" smtClean="0"/>
              <a:t>I.stupně</a:t>
            </a:r>
            <a:endParaRPr lang="cs-CZ" sz="4000" dirty="0" smtClean="0"/>
          </a:p>
          <a:p>
            <a:pPr marL="342900" indent="-342900">
              <a:buFont typeface="+mj-lt"/>
              <a:buAutoNum type="arabicPeriod"/>
            </a:pPr>
            <a:r>
              <a:rPr lang="cs-CZ" dirty="0" smtClean="0"/>
              <a:t>PQ delší než 200 </a:t>
            </a:r>
            <a:r>
              <a:rPr lang="cs-CZ" dirty="0" err="1" smtClean="0"/>
              <a:t>ms</a:t>
            </a:r>
            <a:endParaRPr lang="cs-CZ" dirty="0" smtClean="0"/>
          </a:p>
          <a:p>
            <a:pPr marL="342900" indent="-342900">
              <a:buAutoNum type="arabicPeriod" startAt="2"/>
            </a:pPr>
            <a:r>
              <a:rPr lang="cs-CZ" dirty="0" smtClean="0"/>
              <a:t>PQ stejné v každém PQRST</a:t>
            </a:r>
          </a:p>
          <a:p>
            <a:pPr marL="342900" indent="-342900">
              <a:buAutoNum type="arabicPeriod" startAt="2"/>
            </a:pPr>
            <a:r>
              <a:rPr lang="cs-CZ" dirty="0" smtClean="0"/>
              <a:t>Při fyzické námaze se zkracuje</a:t>
            </a:r>
          </a:p>
          <a:p>
            <a:pPr marL="742950" lvl="1" indent="-285750">
              <a:buFont typeface="Arial" panose="020B0604020202020204" pitchFamily="34" charset="0"/>
              <a:buChar char="•"/>
            </a:pPr>
            <a:r>
              <a:rPr lang="cs-CZ" dirty="0" smtClean="0"/>
              <a:t>Vagotonie</a:t>
            </a:r>
          </a:p>
          <a:p>
            <a:pPr marL="742950" lvl="1" indent="-285750">
              <a:buFont typeface="Arial" panose="020B0604020202020204" pitchFamily="34" charset="0"/>
              <a:buChar char="•"/>
            </a:pPr>
            <a:r>
              <a:rPr lang="cs-CZ" dirty="0" smtClean="0"/>
              <a:t>Funkční změny v struktuře AV uzlu</a:t>
            </a:r>
            <a:endParaRPr lang="cs-CZ" dirty="0"/>
          </a:p>
          <a:p>
            <a:r>
              <a:rPr lang="cs-CZ" dirty="0" smtClean="0"/>
              <a:t>		</a:t>
            </a:r>
            <a:r>
              <a:rPr lang="cs-CZ" dirty="0" smtClean="0">
                <a:solidFill>
                  <a:schemeClr val="tx1">
                    <a:lumMod val="65000"/>
                  </a:schemeClr>
                </a:solidFill>
              </a:rPr>
              <a:t>( Stein R In </a:t>
            </a:r>
            <a:r>
              <a:rPr lang="en-US" dirty="0" smtClean="0">
                <a:solidFill>
                  <a:schemeClr val="tx1">
                    <a:lumMod val="65000"/>
                  </a:schemeClr>
                </a:solidFill>
              </a:rPr>
              <a:t>J </a:t>
            </a:r>
            <a:r>
              <a:rPr lang="en-US" dirty="0">
                <a:solidFill>
                  <a:schemeClr val="tx1">
                    <a:lumMod val="65000"/>
                  </a:schemeClr>
                </a:solidFill>
              </a:rPr>
              <a:t>Am </a:t>
            </a:r>
            <a:r>
              <a:rPr lang="en-US" dirty="0" err="1">
                <a:solidFill>
                  <a:schemeClr val="tx1">
                    <a:lumMod val="65000"/>
                  </a:schemeClr>
                </a:solidFill>
              </a:rPr>
              <a:t>Coll</a:t>
            </a:r>
            <a:r>
              <a:rPr lang="en-US" dirty="0">
                <a:solidFill>
                  <a:schemeClr val="tx1">
                    <a:lumMod val="65000"/>
                  </a:schemeClr>
                </a:solidFill>
              </a:rPr>
              <a:t> </a:t>
            </a:r>
            <a:r>
              <a:rPr lang="en-US" dirty="0" err="1" smtClean="0">
                <a:solidFill>
                  <a:schemeClr val="tx1">
                    <a:lumMod val="65000"/>
                  </a:schemeClr>
                </a:solidFill>
              </a:rPr>
              <a:t>Cardiol</a:t>
            </a:r>
            <a:r>
              <a:rPr lang="cs-CZ" dirty="0" smtClean="0">
                <a:solidFill>
                  <a:schemeClr val="tx1">
                    <a:lumMod val="65000"/>
                  </a:schemeClr>
                </a:solidFill>
              </a:rPr>
              <a:t> </a:t>
            </a:r>
            <a:r>
              <a:rPr lang="en-US" dirty="0" smtClean="0">
                <a:solidFill>
                  <a:schemeClr val="tx1">
                    <a:lumMod val="65000"/>
                  </a:schemeClr>
                </a:solidFill>
              </a:rPr>
              <a:t>2002</a:t>
            </a:r>
            <a:r>
              <a:rPr lang="cs-CZ" dirty="0" smtClean="0">
                <a:solidFill>
                  <a:schemeClr val="tx1">
                    <a:lumMod val="65000"/>
                  </a:schemeClr>
                </a:solidFill>
              </a:rPr>
              <a:t>:</a:t>
            </a:r>
            <a:r>
              <a:rPr lang="en-US" dirty="0" smtClean="0">
                <a:solidFill>
                  <a:schemeClr val="tx1">
                    <a:lumMod val="65000"/>
                  </a:schemeClr>
                </a:solidFill>
              </a:rPr>
              <a:t>39</a:t>
            </a:r>
            <a:r>
              <a:rPr lang="cs-CZ" dirty="0" smtClean="0">
                <a:solidFill>
                  <a:schemeClr val="tx1">
                    <a:lumMod val="65000"/>
                  </a:schemeClr>
                </a:solidFill>
              </a:rPr>
              <a:t>)</a:t>
            </a:r>
            <a:endParaRPr lang="en-US" dirty="0">
              <a:solidFill>
                <a:schemeClr val="tx1">
                  <a:lumMod val="65000"/>
                </a:schemeClr>
              </a:solidFill>
            </a:endParaRPr>
          </a:p>
          <a:p>
            <a:pPr marL="742950" lvl="1" indent="-285750">
              <a:buFont typeface="Arial" panose="020B0604020202020204" pitchFamily="34" charset="0"/>
              <a:buChar char="•"/>
            </a:pPr>
            <a:endParaRPr lang="cs-CZ" dirty="0" smtClean="0"/>
          </a:p>
        </p:txBody>
      </p:sp>
      <p:pic>
        <p:nvPicPr>
          <p:cNvPr id="2050" name="Picture 2" descr="http://img.medscape.com/article/778/363/778363-fig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7574" y="5519485"/>
            <a:ext cx="2228797" cy="13385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img.medscape.com/article/778/363/778363-fig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649" y="1020256"/>
            <a:ext cx="7064253" cy="42424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202048" y="1020256"/>
            <a:ext cx="2220424" cy="707886"/>
          </a:xfrm>
          <a:prstGeom prst="rect">
            <a:avLst/>
          </a:prstGeom>
          <a:noFill/>
        </p:spPr>
        <p:txBody>
          <a:bodyPr wrap="square" rtlCol="0">
            <a:spAutoFit/>
          </a:bodyPr>
          <a:lstStyle/>
          <a:p>
            <a:r>
              <a:rPr lang="cs-CZ" sz="4000" b="1" dirty="0" smtClean="0">
                <a:solidFill>
                  <a:schemeClr val="bg1"/>
                </a:solidFill>
              </a:rPr>
              <a:t>EKG č.2</a:t>
            </a:r>
            <a:endParaRPr lang="cs-CZ" sz="4000" b="1" dirty="0">
              <a:solidFill>
                <a:schemeClr val="bg1"/>
              </a:solidFill>
            </a:endParaRPr>
          </a:p>
        </p:txBody>
      </p:sp>
    </p:spTree>
    <p:extLst>
      <p:ext uri="{BB962C8B-B14F-4D97-AF65-F5344CB8AC3E}">
        <p14:creationId xmlns:p14="http://schemas.microsoft.com/office/powerpoint/2010/main" val="416194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50"/>
                    </p:tgtEl>
                  </p:cond>
                </p:stCondLst>
                <p:endSync evt="end" delay="0">
                  <p:rtn val="all"/>
                </p:endSync>
                <p:childTnLst>
                  <p:par>
                    <p:cTn id="12" fill="hold">
                      <p:stCondLst>
                        <p:cond delay="0"/>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nextCondLst>
                <p:cond evt="onClick" delay="0">
                  <p:tgtEl>
                    <p:spTgt spid="2050"/>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b="1947"/>
          <a:stretch/>
        </p:blipFill>
        <p:spPr>
          <a:xfrm>
            <a:off x="358219" y="5693615"/>
            <a:ext cx="1351325" cy="828137"/>
          </a:xfrm>
          <a:prstGeom prst="rect">
            <a:avLst/>
          </a:prstGeom>
        </p:spPr>
      </p:pic>
      <p:cxnSp>
        <p:nvCxnSpPr>
          <p:cNvPr id="4" name="Přímá spojnice 3"/>
          <p:cNvCxnSpPr/>
          <p:nvPr/>
        </p:nvCxnSpPr>
        <p:spPr>
          <a:xfrm>
            <a:off x="358219" y="5519485"/>
            <a:ext cx="11378152" cy="1885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https://d1vzuwdl7rxiz0.cloudfront.net/content/ehj/35/44/3077/F1.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r="63628"/>
          <a:stretch/>
        </p:blipFill>
        <p:spPr bwMode="auto">
          <a:xfrm>
            <a:off x="7597872" y="428255"/>
            <a:ext cx="4138499" cy="4826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09544" y="5693615"/>
            <a:ext cx="6453745" cy="369332"/>
          </a:xfrm>
          <a:prstGeom prst="rect">
            <a:avLst/>
          </a:prstGeom>
          <a:noFill/>
        </p:spPr>
        <p:txBody>
          <a:bodyPr wrap="square" rtlCol="0">
            <a:spAutoFit/>
          </a:bodyPr>
          <a:lstStyle/>
          <a:p>
            <a:r>
              <a:rPr lang="cs-CZ" dirty="0" smtClean="0"/>
              <a:t>Běžné VARIANTY NORMY nevyžadující další </a:t>
            </a:r>
            <a:r>
              <a:rPr lang="cs-CZ" dirty="0" err="1" smtClean="0"/>
              <a:t>dovyšetření</a:t>
            </a:r>
            <a:endParaRPr lang="cs-CZ" dirty="0"/>
          </a:p>
        </p:txBody>
      </p:sp>
      <p:sp>
        <p:nvSpPr>
          <p:cNvPr id="6" name="TextovéPole 5"/>
          <p:cNvSpPr txBox="1"/>
          <p:nvPr/>
        </p:nvSpPr>
        <p:spPr>
          <a:xfrm>
            <a:off x="362649" y="404703"/>
            <a:ext cx="6543779" cy="3754874"/>
          </a:xfrm>
          <a:prstGeom prst="rect">
            <a:avLst/>
          </a:prstGeom>
          <a:noFill/>
        </p:spPr>
        <p:txBody>
          <a:bodyPr wrap="none" rtlCol="0">
            <a:spAutoFit/>
          </a:bodyPr>
          <a:lstStyle/>
          <a:p>
            <a:r>
              <a:rPr lang="cs-CZ" sz="4000" dirty="0" err="1" smtClean="0"/>
              <a:t>iRBBB</a:t>
            </a:r>
            <a:endParaRPr lang="cs-CZ" sz="4000" dirty="0" smtClean="0"/>
          </a:p>
          <a:p>
            <a:pPr marL="342900" indent="-342900">
              <a:buFont typeface="+mj-lt"/>
              <a:buAutoNum type="arabicPeriod"/>
            </a:pPr>
            <a:r>
              <a:rPr lang="cs-CZ" dirty="0" err="1" smtClean="0"/>
              <a:t>rsR</a:t>
            </a:r>
            <a:r>
              <a:rPr lang="cs-CZ" dirty="0" smtClean="0"/>
              <a:t>´, </a:t>
            </a:r>
            <a:r>
              <a:rPr lang="cs-CZ" dirty="0" err="1" smtClean="0"/>
              <a:t>rSr</a:t>
            </a:r>
            <a:r>
              <a:rPr lang="cs-CZ" dirty="0" smtClean="0"/>
              <a:t>´ v V1</a:t>
            </a:r>
          </a:p>
          <a:p>
            <a:pPr marL="342900" indent="-342900">
              <a:buFont typeface="+mj-lt"/>
              <a:buAutoNum type="arabicPeriod"/>
            </a:pPr>
            <a:r>
              <a:rPr lang="cs-CZ" dirty="0"/>
              <a:t>š</a:t>
            </a:r>
            <a:r>
              <a:rPr lang="cs-CZ" dirty="0" smtClean="0"/>
              <a:t>iroké terminální S I, V6</a:t>
            </a:r>
          </a:p>
          <a:p>
            <a:pPr marL="342900" indent="-342900">
              <a:buFont typeface="+mj-lt"/>
              <a:buAutoNum type="arabicPeriod"/>
            </a:pPr>
            <a:r>
              <a:rPr lang="cs-CZ" dirty="0"/>
              <a:t>QRS &lt;120 </a:t>
            </a:r>
            <a:r>
              <a:rPr lang="cs-CZ" dirty="0" err="1" smtClean="0"/>
              <a:t>ms</a:t>
            </a:r>
            <a:endParaRPr lang="cs-CZ" dirty="0" smtClean="0"/>
          </a:p>
          <a:p>
            <a:pPr marL="342900" indent="-342900">
              <a:buFont typeface="Arial" panose="020B0604020202020204" pitchFamily="34" charset="0"/>
              <a:buChar char="•"/>
            </a:pPr>
            <a:r>
              <a:rPr lang="cs-CZ" dirty="0" smtClean="0"/>
              <a:t>10% vs. 40 % u </a:t>
            </a:r>
            <a:r>
              <a:rPr lang="cs-CZ" dirty="0"/>
              <a:t>smíšeně vs. a</a:t>
            </a:r>
            <a:r>
              <a:rPr lang="cs-CZ" dirty="0" smtClean="0"/>
              <a:t>erobně trénujících atletů</a:t>
            </a:r>
          </a:p>
          <a:p>
            <a:r>
              <a:rPr lang="cs-CZ" dirty="0"/>
              <a:t>	</a:t>
            </a:r>
            <a:r>
              <a:rPr lang="cs-CZ" dirty="0" smtClean="0">
                <a:solidFill>
                  <a:schemeClr val="tx1">
                    <a:lumMod val="50000"/>
                  </a:schemeClr>
                </a:solidFill>
              </a:rPr>
              <a:t>( </a:t>
            </a:r>
            <a:r>
              <a:rPr lang="cs-CZ" dirty="0" err="1" smtClean="0">
                <a:solidFill>
                  <a:schemeClr val="tx1">
                    <a:lumMod val="50000"/>
                  </a:schemeClr>
                </a:solidFill>
              </a:rPr>
              <a:t>Pelliccia</a:t>
            </a:r>
            <a:r>
              <a:rPr lang="cs-CZ" dirty="0" smtClean="0">
                <a:solidFill>
                  <a:schemeClr val="tx1">
                    <a:lumMod val="50000"/>
                  </a:schemeClr>
                </a:solidFill>
              </a:rPr>
              <a:t> A In </a:t>
            </a:r>
            <a:r>
              <a:rPr lang="cs-CZ" i="1" dirty="0" err="1" smtClean="0">
                <a:solidFill>
                  <a:schemeClr val="tx1">
                    <a:lumMod val="50000"/>
                  </a:schemeClr>
                </a:solidFill>
              </a:rPr>
              <a:t>Circulation</a:t>
            </a:r>
            <a:r>
              <a:rPr lang="cs-CZ" dirty="0" smtClean="0">
                <a:solidFill>
                  <a:schemeClr val="tx1">
                    <a:lumMod val="50000"/>
                  </a:schemeClr>
                </a:solidFill>
              </a:rPr>
              <a:t> 2000:102)</a:t>
            </a:r>
          </a:p>
          <a:p>
            <a:pPr marL="285750" indent="-285750">
              <a:buFont typeface="Arial" panose="020B0604020202020204" pitchFamily="34" charset="0"/>
              <a:buChar char="•"/>
            </a:pPr>
            <a:r>
              <a:rPr lang="cs-CZ" dirty="0"/>
              <a:t>s</a:t>
            </a:r>
            <a:r>
              <a:rPr lang="cs-CZ" dirty="0" smtClean="0"/>
              <a:t>píše dilatace RV než poškození převodního aparátu</a:t>
            </a:r>
          </a:p>
          <a:p>
            <a:pPr lvl="1"/>
            <a:r>
              <a:rPr lang="cs-CZ" dirty="0" smtClean="0">
                <a:solidFill>
                  <a:schemeClr val="tx1">
                    <a:lumMod val="50000"/>
                  </a:schemeClr>
                </a:solidFill>
              </a:rPr>
              <a:t>( </a:t>
            </a:r>
            <a:r>
              <a:rPr lang="cs-CZ" dirty="0" err="1" smtClean="0">
                <a:solidFill>
                  <a:schemeClr val="tx1">
                    <a:lumMod val="50000"/>
                  </a:schemeClr>
                </a:solidFill>
              </a:rPr>
              <a:t>Langdeau</a:t>
            </a:r>
            <a:r>
              <a:rPr lang="cs-CZ" dirty="0" smtClean="0">
                <a:solidFill>
                  <a:schemeClr val="tx1">
                    <a:lumMod val="50000"/>
                  </a:schemeClr>
                </a:solidFill>
              </a:rPr>
              <a:t> J In </a:t>
            </a:r>
            <a:r>
              <a:rPr lang="cs-CZ" i="1" dirty="0" err="1">
                <a:solidFill>
                  <a:schemeClr val="tx1">
                    <a:lumMod val="50000"/>
                  </a:schemeClr>
                </a:solidFill>
              </a:rPr>
              <a:t>Can</a:t>
            </a:r>
            <a:r>
              <a:rPr lang="cs-CZ" i="1" dirty="0">
                <a:solidFill>
                  <a:schemeClr val="tx1">
                    <a:lumMod val="50000"/>
                  </a:schemeClr>
                </a:solidFill>
              </a:rPr>
              <a:t> J </a:t>
            </a:r>
            <a:r>
              <a:rPr lang="cs-CZ" i="1" dirty="0" err="1">
                <a:solidFill>
                  <a:schemeClr val="tx1">
                    <a:lumMod val="50000"/>
                  </a:schemeClr>
                </a:solidFill>
              </a:rPr>
              <a:t>Cardiol</a:t>
            </a:r>
            <a:r>
              <a:rPr lang="cs-CZ" dirty="0">
                <a:solidFill>
                  <a:schemeClr val="tx1">
                    <a:lumMod val="50000"/>
                  </a:schemeClr>
                </a:solidFill>
              </a:rPr>
              <a:t> </a:t>
            </a:r>
            <a:r>
              <a:rPr lang="cs-CZ" dirty="0" smtClean="0">
                <a:solidFill>
                  <a:schemeClr val="tx1">
                    <a:lumMod val="50000"/>
                  </a:schemeClr>
                </a:solidFill>
              </a:rPr>
              <a:t>2001:17)</a:t>
            </a:r>
            <a:endParaRPr lang="cs-CZ" dirty="0">
              <a:solidFill>
                <a:schemeClr val="tx1">
                  <a:lumMod val="50000"/>
                </a:schemeClr>
              </a:solidFill>
            </a:endParaRPr>
          </a:p>
          <a:p>
            <a:pPr marL="285750" indent="-285750">
              <a:buFont typeface="Arial" panose="020B0604020202020204" pitchFamily="34" charset="0"/>
              <a:buChar char="•"/>
            </a:pPr>
            <a:r>
              <a:rPr lang="cs-CZ" dirty="0"/>
              <a:t>z</a:t>
            </a:r>
            <a:r>
              <a:rPr lang="cs-CZ" dirty="0" smtClean="0"/>
              <a:t>výrazňuje rozštěp 2. ozvy nad </a:t>
            </a:r>
            <a:r>
              <a:rPr lang="cs-CZ" dirty="0" err="1" smtClean="0"/>
              <a:t>Pu</a:t>
            </a:r>
            <a:r>
              <a:rPr lang="cs-CZ" dirty="0" smtClean="0"/>
              <a:t> </a:t>
            </a:r>
          </a:p>
          <a:p>
            <a:r>
              <a:rPr lang="cs-CZ" dirty="0" smtClean="0">
                <a:solidFill>
                  <a:schemeClr val="tx1">
                    <a:lumMod val="50000"/>
                  </a:schemeClr>
                </a:solidFill>
              </a:rPr>
              <a:t>	pokud by ale rozštěp byl fixovaný </a:t>
            </a:r>
          </a:p>
          <a:p>
            <a:r>
              <a:rPr lang="cs-CZ" dirty="0">
                <a:solidFill>
                  <a:schemeClr val="tx1">
                    <a:lumMod val="50000"/>
                  </a:schemeClr>
                </a:solidFill>
              </a:rPr>
              <a:t>	</a:t>
            </a:r>
            <a:r>
              <a:rPr lang="cs-CZ" dirty="0" smtClean="0">
                <a:solidFill>
                  <a:schemeClr val="tx1">
                    <a:lumMod val="50000"/>
                  </a:schemeClr>
                </a:solidFill>
              </a:rPr>
              <a:t>( nezmenšoval se při výdechu), </a:t>
            </a:r>
            <a:r>
              <a:rPr lang="cs-CZ" dirty="0" err="1" smtClean="0">
                <a:solidFill>
                  <a:schemeClr val="tx1">
                    <a:lumMod val="50000"/>
                  </a:schemeClr>
                </a:solidFill>
              </a:rPr>
              <a:t>susp</a:t>
            </a:r>
            <a:r>
              <a:rPr lang="cs-CZ" dirty="0" smtClean="0">
                <a:solidFill>
                  <a:schemeClr val="tx1">
                    <a:lumMod val="50000"/>
                  </a:schemeClr>
                </a:solidFill>
              </a:rPr>
              <a:t>. ASD</a:t>
            </a:r>
          </a:p>
          <a:p>
            <a:pPr marL="285750" indent="-285750">
              <a:buFont typeface="Arial" panose="020B0604020202020204" pitchFamily="34" charset="0"/>
              <a:buChar char="•"/>
            </a:pPr>
            <a:r>
              <a:rPr lang="cs-CZ" dirty="0" err="1" smtClean="0"/>
              <a:t>Brugada</a:t>
            </a:r>
            <a:r>
              <a:rPr lang="cs-CZ" dirty="0" smtClean="0"/>
              <a:t> </a:t>
            </a:r>
            <a:r>
              <a:rPr lang="cs-CZ" dirty="0" err="1" smtClean="0"/>
              <a:t>sy</a:t>
            </a:r>
            <a:r>
              <a:rPr lang="cs-CZ" dirty="0" smtClean="0"/>
              <a:t> </a:t>
            </a:r>
            <a:r>
              <a:rPr lang="cs-CZ" dirty="0" err="1" smtClean="0"/>
              <a:t>dif.dg</a:t>
            </a:r>
            <a:endParaRPr lang="cs-CZ" dirty="0"/>
          </a:p>
        </p:txBody>
      </p:sp>
      <p:pic>
        <p:nvPicPr>
          <p:cNvPr id="3074" name="Picture 2" descr="http://img.medscape.com/article/778/363/778363-fig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3950" y="5556355"/>
            <a:ext cx="2172421" cy="13016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img.medscape.com/article/778/363/778363-fig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19" y="1012829"/>
            <a:ext cx="7080238" cy="42422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37903" y="1928197"/>
            <a:ext cx="2220424" cy="707886"/>
          </a:xfrm>
          <a:prstGeom prst="rect">
            <a:avLst/>
          </a:prstGeom>
          <a:noFill/>
        </p:spPr>
        <p:txBody>
          <a:bodyPr wrap="square" rtlCol="0">
            <a:spAutoFit/>
          </a:bodyPr>
          <a:lstStyle/>
          <a:p>
            <a:r>
              <a:rPr lang="cs-CZ" sz="4000" b="1" dirty="0" smtClean="0">
                <a:solidFill>
                  <a:schemeClr val="bg1"/>
                </a:solidFill>
              </a:rPr>
              <a:t>EKG č.3</a:t>
            </a:r>
            <a:endParaRPr lang="cs-CZ" sz="4000" b="1" dirty="0">
              <a:solidFill>
                <a:schemeClr val="bg1"/>
              </a:solidFill>
            </a:endParaRPr>
          </a:p>
        </p:txBody>
      </p:sp>
    </p:spTree>
    <p:extLst>
      <p:ext uri="{BB962C8B-B14F-4D97-AF65-F5344CB8AC3E}">
        <p14:creationId xmlns:p14="http://schemas.microsoft.com/office/powerpoint/2010/main" val="404748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074"/>
                    </p:tgtEl>
                  </p:cond>
                </p:stCondLst>
                <p:endSync evt="end" delay="0">
                  <p:rtn val="all"/>
                </p:endSync>
                <p:childTnLst>
                  <p:par>
                    <p:cTn id="12" fill="hold">
                      <p:stCondLst>
                        <p:cond delay="0"/>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nextCondLst>
                <p:cond evt="onClick" delay="0">
                  <p:tgtEl>
                    <p:spTgt spid="3074"/>
                  </p:tgtEl>
                </p:cond>
              </p:nextCondLst>
            </p:seq>
          </p:childTnLst>
        </p:cTn>
      </p:par>
    </p:tnLst>
    <p:bldLst>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íť">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xmlns=""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TM03457485[[fn=Síť]]</Template>
  <TotalTime>3927</TotalTime>
  <Words>1917</Words>
  <Application>Microsoft Office PowerPoint</Application>
  <PresentationFormat>Custom</PresentationFormat>
  <Paragraphs>354</Paragraphs>
  <Slides>35</Slides>
  <Notes>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Síť</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filip jiravsky</dc:creator>
  <cp:lastModifiedBy>ota</cp:lastModifiedBy>
  <cp:revision>123</cp:revision>
  <dcterms:created xsi:type="dcterms:W3CDTF">2015-11-21T07:37:41Z</dcterms:created>
  <dcterms:modified xsi:type="dcterms:W3CDTF">2016-10-08T05:44:55Z</dcterms:modified>
</cp:coreProperties>
</file>